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  <p:sldMasterId id="2147483831" r:id="rId5"/>
  </p:sldMasterIdLst>
  <p:notesMasterIdLst>
    <p:notesMasterId r:id="rId71"/>
  </p:notesMasterIdLst>
  <p:sldIdLst>
    <p:sldId id="326" r:id="rId6"/>
    <p:sldId id="578" r:id="rId7"/>
    <p:sldId id="608" r:id="rId8"/>
    <p:sldId id="638" r:id="rId9"/>
    <p:sldId id="651" r:id="rId10"/>
    <p:sldId id="11918" r:id="rId11"/>
    <p:sldId id="464" r:id="rId12"/>
    <p:sldId id="11916" r:id="rId13"/>
    <p:sldId id="488" r:id="rId14"/>
    <p:sldId id="11917" r:id="rId15"/>
    <p:sldId id="529" r:id="rId16"/>
    <p:sldId id="498" r:id="rId17"/>
    <p:sldId id="466" r:id="rId18"/>
    <p:sldId id="11527" r:id="rId19"/>
    <p:sldId id="652" r:id="rId20"/>
    <p:sldId id="11334" r:id="rId21"/>
    <p:sldId id="2146846602" r:id="rId22"/>
    <p:sldId id="2146846603" r:id="rId23"/>
    <p:sldId id="528" r:id="rId24"/>
    <p:sldId id="527" r:id="rId25"/>
    <p:sldId id="497" r:id="rId26"/>
    <p:sldId id="366" r:id="rId27"/>
    <p:sldId id="655" r:id="rId28"/>
    <p:sldId id="377" r:id="rId29"/>
    <p:sldId id="353" r:id="rId30"/>
    <p:sldId id="355" r:id="rId31"/>
    <p:sldId id="356" r:id="rId32"/>
    <p:sldId id="358" r:id="rId33"/>
    <p:sldId id="357" r:id="rId34"/>
    <p:sldId id="372" r:id="rId35"/>
    <p:sldId id="354" r:id="rId36"/>
    <p:sldId id="11318" r:id="rId37"/>
    <p:sldId id="654" r:id="rId38"/>
    <p:sldId id="662" r:id="rId39"/>
    <p:sldId id="653" r:id="rId40"/>
    <p:sldId id="659" r:id="rId41"/>
    <p:sldId id="11530" r:id="rId42"/>
    <p:sldId id="661" r:id="rId43"/>
    <p:sldId id="660" r:id="rId44"/>
    <p:sldId id="11529" r:id="rId45"/>
    <p:sldId id="658" r:id="rId46"/>
    <p:sldId id="11531" r:id="rId47"/>
    <p:sldId id="663" r:id="rId48"/>
    <p:sldId id="11919" r:id="rId49"/>
    <p:sldId id="657" r:id="rId50"/>
    <p:sldId id="664" r:id="rId51"/>
    <p:sldId id="11525" r:id="rId52"/>
    <p:sldId id="11526" r:id="rId53"/>
    <p:sldId id="665" r:id="rId54"/>
    <p:sldId id="669" r:id="rId55"/>
    <p:sldId id="668" r:id="rId56"/>
    <p:sldId id="673" r:id="rId57"/>
    <p:sldId id="11523" r:id="rId58"/>
    <p:sldId id="670" r:id="rId59"/>
    <p:sldId id="11524" r:id="rId60"/>
    <p:sldId id="666" r:id="rId61"/>
    <p:sldId id="667" r:id="rId62"/>
    <p:sldId id="648" r:id="rId63"/>
    <p:sldId id="637" r:id="rId64"/>
    <p:sldId id="649" r:id="rId65"/>
    <p:sldId id="11528" r:id="rId66"/>
    <p:sldId id="656" r:id="rId67"/>
    <p:sldId id="671" r:id="rId68"/>
    <p:sldId id="672" r:id="rId69"/>
    <p:sldId id="342" r:id="rId70"/>
  </p:sldIdLst>
  <p:sldSz cx="9144000" cy="5143500" type="screen16x9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ouygues" id="{43AF642E-77D2-4735-B463-B450429B4CDA}">
          <p14:sldIdLst>
            <p14:sldId id="326"/>
            <p14:sldId id="578"/>
            <p14:sldId id="608"/>
            <p14:sldId id="638"/>
            <p14:sldId id="651"/>
            <p14:sldId id="11918"/>
            <p14:sldId id="464"/>
            <p14:sldId id="11916"/>
            <p14:sldId id="488"/>
            <p14:sldId id="11917"/>
            <p14:sldId id="529"/>
            <p14:sldId id="498"/>
            <p14:sldId id="466"/>
            <p14:sldId id="11527"/>
            <p14:sldId id="652"/>
            <p14:sldId id="11334"/>
            <p14:sldId id="2146846602"/>
            <p14:sldId id="2146846603"/>
            <p14:sldId id="528"/>
            <p14:sldId id="527"/>
            <p14:sldId id="497"/>
            <p14:sldId id="366"/>
            <p14:sldId id="655"/>
            <p14:sldId id="377"/>
            <p14:sldId id="353"/>
            <p14:sldId id="355"/>
            <p14:sldId id="356"/>
            <p14:sldId id="358"/>
            <p14:sldId id="357"/>
            <p14:sldId id="372"/>
            <p14:sldId id="354"/>
            <p14:sldId id="11318"/>
            <p14:sldId id="654"/>
            <p14:sldId id="662"/>
            <p14:sldId id="653"/>
            <p14:sldId id="659"/>
            <p14:sldId id="11530"/>
            <p14:sldId id="661"/>
            <p14:sldId id="660"/>
            <p14:sldId id="11529"/>
            <p14:sldId id="658"/>
            <p14:sldId id="11531"/>
            <p14:sldId id="663"/>
            <p14:sldId id="11919"/>
            <p14:sldId id="657"/>
            <p14:sldId id="664"/>
            <p14:sldId id="11525"/>
            <p14:sldId id="11526"/>
            <p14:sldId id="665"/>
            <p14:sldId id="669"/>
            <p14:sldId id="668"/>
            <p14:sldId id="673"/>
            <p14:sldId id="11523"/>
            <p14:sldId id="670"/>
            <p14:sldId id="11524"/>
            <p14:sldId id="666"/>
            <p14:sldId id="667"/>
            <p14:sldId id="648"/>
            <p14:sldId id="637"/>
            <p14:sldId id="649"/>
            <p14:sldId id="11528"/>
            <p14:sldId id="656"/>
            <p14:sldId id="671"/>
            <p14:sldId id="672"/>
            <p14:sldId id="342"/>
          </p14:sldIdLst>
        </p14:section>
        <p14:section name="Méthodologie" id="{3A899F83-DFED-41B5-B4CC-B2897BEF3A7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91">
          <p15:clr>
            <a:srgbClr val="A4A3A4"/>
          </p15:clr>
        </p15:guide>
        <p15:guide id="3" orient="horz" pos="854">
          <p15:clr>
            <a:srgbClr val="A4A3A4"/>
          </p15:clr>
        </p15:guide>
        <p15:guide id="4" orient="horz" pos="821">
          <p15:clr>
            <a:srgbClr val="A4A3A4"/>
          </p15:clr>
        </p15:guide>
        <p15:guide id="5" orient="horz" pos="3049">
          <p15:clr>
            <a:srgbClr val="A4A3A4"/>
          </p15:clr>
        </p15:guide>
        <p15:guide id="6" orient="horz" pos="3151">
          <p15:clr>
            <a:srgbClr val="A4A3A4"/>
          </p15:clr>
        </p15:guide>
        <p15:guide id="7" pos="2880">
          <p15:clr>
            <a:srgbClr val="A4A3A4"/>
          </p15:clr>
        </p15:guide>
        <p15:guide id="8" pos="567">
          <p15:clr>
            <a:srgbClr val="A4A3A4"/>
          </p15:clr>
        </p15:guide>
        <p15:guide id="9" pos="5193">
          <p15:clr>
            <a:srgbClr val="A4A3A4"/>
          </p15:clr>
        </p15:guide>
        <p15:guide id="10" pos="546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IDANT, GUILLAUME" initials="BG" lastIdx="3" clrIdx="0">
    <p:extLst>
      <p:ext uri="{19B8F6BF-5375-455C-9EA6-DF929625EA0E}">
        <p15:presenceInfo xmlns:p15="http://schemas.microsoft.com/office/powerpoint/2012/main" userId="S::GBURIDAN@bt0d0000.w2k.bouyguestelecom.fr::f1308e06-9e9a-4a5d-b3d5-7d6f0652e7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 autoAdjust="0"/>
    <p:restoredTop sz="93890" autoAdjust="0"/>
  </p:normalViewPr>
  <p:slideViewPr>
    <p:cSldViewPr showGuides="1">
      <p:cViewPr varScale="1">
        <p:scale>
          <a:sx n="134" d="100"/>
          <a:sy n="134" d="100"/>
        </p:scale>
        <p:origin x="678" y="108"/>
      </p:cViewPr>
      <p:guideLst>
        <p:guide orient="horz" pos="1620"/>
        <p:guide orient="horz" pos="191"/>
        <p:guide orient="horz" pos="854"/>
        <p:guide orient="horz" pos="821"/>
        <p:guide orient="horz" pos="3049"/>
        <p:guide orient="horz" pos="3151"/>
        <p:guide pos="2880"/>
        <p:guide pos="567"/>
        <p:guide pos="5193"/>
        <p:guide pos="5465"/>
      </p:guideLst>
    </p:cSldViewPr>
  </p:slideViewPr>
  <p:outlineViewPr>
    <p:cViewPr>
      <p:scale>
        <a:sx n="33" d="100"/>
        <a:sy n="33" d="100"/>
      </p:scale>
      <p:origin x="0" y="139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22T09:17:53.015" idx="2">
    <p:pos x="4238" y="2997"/>
    <p:text>Préciser la plage de valeur pour la 3ème bande passante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3T15:33:12.850" idx="3">
    <p:pos x="374" y="2477"/>
    <p:text>10G EPON symétrique est-il compatible avec le 10GEPON asymétrique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255A98-CF23-4FE3-AB33-0B613D0C172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15D054F-B995-425B-9446-DE196DF12ED7}">
      <dgm:prSet phldrT="[Texte]"/>
      <dgm:spPr/>
      <dgm:t>
        <a:bodyPr/>
        <a:lstStyle/>
        <a:p>
          <a:r>
            <a:rPr lang="fr-FR" dirty="0"/>
            <a:t>FTTN</a:t>
          </a:r>
        </a:p>
      </dgm:t>
    </dgm:pt>
    <dgm:pt modelId="{002FB1DB-D221-49D2-9372-B90007D6B5F1}" type="parTrans" cxnId="{A96E4977-E726-49D6-9C81-171C592B6338}">
      <dgm:prSet/>
      <dgm:spPr/>
      <dgm:t>
        <a:bodyPr/>
        <a:lstStyle/>
        <a:p>
          <a:endParaRPr lang="fr-FR"/>
        </a:p>
      </dgm:t>
    </dgm:pt>
    <dgm:pt modelId="{D8462F6F-E765-4413-B6CC-341AAFCD7A60}" type="sibTrans" cxnId="{A96E4977-E726-49D6-9C81-171C592B6338}">
      <dgm:prSet/>
      <dgm:spPr/>
      <dgm:t>
        <a:bodyPr/>
        <a:lstStyle/>
        <a:p>
          <a:endParaRPr lang="fr-FR"/>
        </a:p>
      </dgm:t>
    </dgm:pt>
    <dgm:pt modelId="{1660E36C-A792-4EE6-AB0F-E3FC331E0CB8}">
      <dgm:prSet phldrT="[Texte]"/>
      <dgm:spPr/>
      <dgm:t>
        <a:bodyPr/>
        <a:lstStyle/>
        <a:p>
          <a:r>
            <a:rPr lang="fr-FR" dirty="0" err="1"/>
            <a:t>FTTdP</a:t>
          </a:r>
          <a:endParaRPr lang="fr-FR" dirty="0"/>
        </a:p>
      </dgm:t>
    </dgm:pt>
    <dgm:pt modelId="{F2F1C68A-8B6F-4E87-8FC5-BBCC1A8F7541}" type="parTrans" cxnId="{2724A3A4-E5A9-4452-ABF9-45632FD6ED77}">
      <dgm:prSet/>
      <dgm:spPr/>
      <dgm:t>
        <a:bodyPr/>
        <a:lstStyle/>
        <a:p>
          <a:endParaRPr lang="fr-FR"/>
        </a:p>
      </dgm:t>
    </dgm:pt>
    <dgm:pt modelId="{6E77266F-7CA0-431A-B994-ABFDCA112586}" type="sibTrans" cxnId="{2724A3A4-E5A9-4452-ABF9-45632FD6ED77}">
      <dgm:prSet/>
      <dgm:spPr/>
      <dgm:t>
        <a:bodyPr/>
        <a:lstStyle/>
        <a:p>
          <a:endParaRPr lang="fr-FR"/>
        </a:p>
      </dgm:t>
    </dgm:pt>
    <dgm:pt modelId="{E0139464-4E4E-44B5-9C31-E9E3EE5418FD}">
      <dgm:prSet phldrT="[Texte]"/>
      <dgm:spPr/>
      <dgm:t>
        <a:bodyPr/>
        <a:lstStyle/>
        <a:p>
          <a:r>
            <a:rPr lang="fr-FR" dirty="0"/>
            <a:t>FTTH</a:t>
          </a:r>
        </a:p>
      </dgm:t>
    </dgm:pt>
    <dgm:pt modelId="{1BC8F211-97EE-4ADC-B93D-C1E341CD4930}" type="parTrans" cxnId="{B0ED005F-4E11-4BAA-B10C-58FA857E04DE}">
      <dgm:prSet/>
      <dgm:spPr/>
      <dgm:t>
        <a:bodyPr/>
        <a:lstStyle/>
        <a:p>
          <a:endParaRPr lang="fr-FR"/>
        </a:p>
      </dgm:t>
    </dgm:pt>
    <dgm:pt modelId="{F51F6542-42A3-4B02-AD95-851EB402456F}" type="sibTrans" cxnId="{B0ED005F-4E11-4BAA-B10C-58FA857E04DE}">
      <dgm:prSet/>
      <dgm:spPr/>
      <dgm:t>
        <a:bodyPr/>
        <a:lstStyle/>
        <a:p>
          <a:endParaRPr lang="fr-FR"/>
        </a:p>
      </dgm:t>
    </dgm:pt>
    <dgm:pt modelId="{6F9EB733-A0EB-482E-B9E5-28C72938CC35}">
      <dgm:prSet phldrT="[Texte]"/>
      <dgm:spPr/>
      <dgm:t>
        <a:bodyPr/>
        <a:lstStyle/>
        <a:p>
          <a:r>
            <a:rPr lang="fr-FR" dirty="0"/>
            <a:t>FTTLA / FTTB</a:t>
          </a:r>
        </a:p>
      </dgm:t>
    </dgm:pt>
    <dgm:pt modelId="{8E58119D-C9C0-45F5-9AC9-90EA0F1A489C}" type="parTrans" cxnId="{C7FCC0B4-A675-4DB8-AD9D-89009BE22116}">
      <dgm:prSet/>
      <dgm:spPr/>
      <dgm:t>
        <a:bodyPr/>
        <a:lstStyle/>
        <a:p>
          <a:endParaRPr lang="fr-FR"/>
        </a:p>
      </dgm:t>
    </dgm:pt>
    <dgm:pt modelId="{C30F22A8-EBB1-4923-B491-B0B22E2AD431}" type="sibTrans" cxnId="{C7FCC0B4-A675-4DB8-AD9D-89009BE22116}">
      <dgm:prSet/>
      <dgm:spPr/>
      <dgm:t>
        <a:bodyPr/>
        <a:lstStyle/>
        <a:p>
          <a:endParaRPr lang="fr-FR"/>
        </a:p>
      </dgm:t>
    </dgm:pt>
    <dgm:pt modelId="{9760CE35-E0E1-4694-9904-B88B4FBF4797}">
      <dgm:prSet phldrT="[Texte]"/>
      <dgm:spPr/>
      <dgm:t>
        <a:bodyPr/>
        <a:lstStyle/>
        <a:p>
          <a:r>
            <a:rPr lang="fr-FR" dirty="0"/>
            <a:t>FTTC</a:t>
          </a:r>
        </a:p>
      </dgm:t>
    </dgm:pt>
    <dgm:pt modelId="{D059D79F-2E25-4C08-AC2B-A15921C893B8}" type="parTrans" cxnId="{19C2D28D-A65E-4A26-9A22-0BF72E7960A4}">
      <dgm:prSet/>
      <dgm:spPr/>
      <dgm:t>
        <a:bodyPr/>
        <a:lstStyle/>
        <a:p>
          <a:endParaRPr lang="fr-FR"/>
        </a:p>
      </dgm:t>
    </dgm:pt>
    <dgm:pt modelId="{B27E9BAD-C92E-4E82-A799-4F65604EFD66}" type="sibTrans" cxnId="{19C2D28D-A65E-4A26-9A22-0BF72E7960A4}">
      <dgm:prSet/>
      <dgm:spPr/>
      <dgm:t>
        <a:bodyPr/>
        <a:lstStyle/>
        <a:p>
          <a:endParaRPr lang="fr-FR"/>
        </a:p>
      </dgm:t>
    </dgm:pt>
    <dgm:pt modelId="{57048A7E-8017-4F80-B14A-022568E82936}">
      <dgm:prSet phldrT="[Texte]"/>
      <dgm:spPr/>
      <dgm:t>
        <a:bodyPr/>
        <a:lstStyle/>
        <a:p>
          <a:r>
            <a:rPr lang="fr-FR" dirty="0" err="1"/>
            <a:t>FTTCab</a:t>
          </a:r>
          <a:endParaRPr lang="fr-FR" dirty="0"/>
        </a:p>
      </dgm:t>
    </dgm:pt>
    <dgm:pt modelId="{97E298EE-A24E-4B1A-8671-8FE998828E2B}" type="parTrans" cxnId="{1A668849-25CE-4C22-BC7D-08C2E4C5AC28}">
      <dgm:prSet/>
      <dgm:spPr/>
      <dgm:t>
        <a:bodyPr/>
        <a:lstStyle/>
        <a:p>
          <a:endParaRPr lang="fr-FR"/>
        </a:p>
      </dgm:t>
    </dgm:pt>
    <dgm:pt modelId="{97E0023A-C435-4453-B1B1-B980358C8FB9}" type="sibTrans" cxnId="{1A668849-25CE-4C22-BC7D-08C2E4C5AC28}">
      <dgm:prSet/>
      <dgm:spPr/>
      <dgm:t>
        <a:bodyPr/>
        <a:lstStyle/>
        <a:p>
          <a:endParaRPr lang="fr-FR"/>
        </a:p>
      </dgm:t>
    </dgm:pt>
    <dgm:pt modelId="{0DAB3DA3-3253-478C-9FB5-754AF4329E62}" type="pres">
      <dgm:prSet presAssocID="{61255A98-CF23-4FE3-AB33-0B613D0C172B}" presName="Name0" presStyleCnt="0">
        <dgm:presLayoutVars>
          <dgm:dir/>
          <dgm:resizeHandles val="exact"/>
        </dgm:presLayoutVars>
      </dgm:prSet>
      <dgm:spPr/>
    </dgm:pt>
    <dgm:pt modelId="{12007147-B193-4C14-8A35-CA529190B0AB}" type="pres">
      <dgm:prSet presAssocID="{57048A7E-8017-4F80-B14A-022568E82936}" presName="parTxOnly" presStyleLbl="node1" presStyleIdx="0" presStyleCnt="6">
        <dgm:presLayoutVars>
          <dgm:bulletEnabled val="1"/>
        </dgm:presLayoutVars>
      </dgm:prSet>
      <dgm:spPr/>
    </dgm:pt>
    <dgm:pt modelId="{29F710A2-2535-45DD-8562-F4901CE461EF}" type="pres">
      <dgm:prSet presAssocID="{97E0023A-C435-4453-B1B1-B980358C8FB9}" presName="parSpace" presStyleCnt="0"/>
      <dgm:spPr/>
    </dgm:pt>
    <dgm:pt modelId="{E5CCB67A-9FB9-4E06-83F4-30B64487CDAA}" type="pres">
      <dgm:prSet presAssocID="{9760CE35-E0E1-4694-9904-B88B4FBF4797}" presName="parTxOnly" presStyleLbl="node1" presStyleIdx="1" presStyleCnt="6">
        <dgm:presLayoutVars>
          <dgm:bulletEnabled val="1"/>
        </dgm:presLayoutVars>
      </dgm:prSet>
      <dgm:spPr/>
    </dgm:pt>
    <dgm:pt modelId="{3063BF42-4F7F-450A-905B-89344F2E27F0}" type="pres">
      <dgm:prSet presAssocID="{B27E9BAD-C92E-4E82-A799-4F65604EFD66}" presName="parSpace" presStyleCnt="0"/>
      <dgm:spPr/>
    </dgm:pt>
    <dgm:pt modelId="{3A055D00-340A-41F2-BD44-0C371113F13F}" type="pres">
      <dgm:prSet presAssocID="{E15D054F-B995-425B-9446-DE196DF12ED7}" presName="parTxOnly" presStyleLbl="node1" presStyleIdx="2" presStyleCnt="6">
        <dgm:presLayoutVars>
          <dgm:bulletEnabled val="1"/>
        </dgm:presLayoutVars>
      </dgm:prSet>
      <dgm:spPr/>
    </dgm:pt>
    <dgm:pt modelId="{BCD9FF74-B231-4A00-B193-357BA90543B6}" type="pres">
      <dgm:prSet presAssocID="{D8462F6F-E765-4413-B6CC-341AAFCD7A60}" presName="parSpace" presStyleCnt="0"/>
      <dgm:spPr/>
    </dgm:pt>
    <dgm:pt modelId="{9886C591-E6D4-41B9-A14C-850BA824987B}" type="pres">
      <dgm:prSet presAssocID="{6F9EB733-A0EB-482E-B9E5-28C72938CC35}" presName="parTxOnly" presStyleLbl="node1" presStyleIdx="3" presStyleCnt="6">
        <dgm:presLayoutVars>
          <dgm:bulletEnabled val="1"/>
        </dgm:presLayoutVars>
      </dgm:prSet>
      <dgm:spPr/>
    </dgm:pt>
    <dgm:pt modelId="{0B682EEA-1F97-413F-823A-F3B23D24E590}" type="pres">
      <dgm:prSet presAssocID="{C30F22A8-EBB1-4923-B491-B0B22E2AD431}" presName="parSpace" presStyleCnt="0"/>
      <dgm:spPr/>
    </dgm:pt>
    <dgm:pt modelId="{AA6AEA00-088A-4E36-90CF-94FD819EBEB8}" type="pres">
      <dgm:prSet presAssocID="{1660E36C-A792-4EE6-AB0F-E3FC331E0CB8}" presName="parTxOnly" presStyleLbl="node1" presStyleIdx="4" presStyleCnt="6">
        <dgm:presLayoutVars>
          <dgm:bulletEnabled val="1"/>
        </dgm:presLayoutVars>
      </dgm:prSet>
      <dgm:spPr/>
    </dgm:pt>
    <dgm:pt modelId="{AE47E26F-A0F9-45B3-A231-DCA58E2CA9FF}" type="pres">
      <dgm:prSet presAssocID="{6E77266F-7CA0-431A-B994-ABFDCA112586}" presName="parSpace" presStyleCnt="0"/>
      <dgm:spPr/>
    </dgm:pt>
    <dgm:pt modelId="{11EB95D5-3D07-449F-9F49-EB9E9F122266}" type="pres">
      <dgm:prSet presAssocID="{E0139464-4E4E-44B5-9C31-E9E3EE5418FD}" presName="parTxOnly" presStyleLbl="node1" presStyleIdx="5" presStyleCnt="6" custLinFactNeighborX="79636" custLinFactNeighborY="64">
        <dgm:presLayoutVars>
          <dgm:bulletEnabled val="1"/>
        </dgm:presLayoutVars>
      </dgm:prSet>
      <dgm:spPr/>
    </dgm:pt>
  </dgm:ptLst>
  <dgm:cxnLst>
    <dgm:cxn modelId="{E5B2023E-32DB-4A29-A65A-3D86ED4B6C7A}" type="presOf" srcId="{E15D054F-B995-425B-9446-DE196DF12ED7}" destId="{3A055D00-340A-41F2-BD44-0C371113F13F}" srcOrd="0" destOrd="0" presId="urn:microsoft.com/office/officeart/2005/8/layout/hChevron3"/>
    <dgm:cxn modelId="{B0ED005F-4E11-4BAA-B10C-58FA857E04DE}" srcId="{61255A98-CF23-4FE3-AB33-0B613D0C172B}" destId="{E0139464-4E4E-44B5-9C31-E9E3EE5418FD}" srcOrd="5" destOrd="0" parTransId="{1BC8F211-97EE-4ADC-B93D-C1E341CD4930}" sibTransId="{F51F6542-42A3-4B02-AD95-851EB402456F}"/>
    <dgm:cxn modelId="{1A668849-25CE-4C22-BC7D-08C2E4C5AC28}" srcId="{61255A98-CF23-4FE3-AB33-0B613D0C172B}" destId="{57048A7E-8017-4F80-B14A-022568E82936}" srcOrd="0" destOrd="0" parTransId="{97E298EE-A24E-4B1A-8671-8FE998828E2B}" sibTransId="{97E0023A-C435-4453-B1B1-B980358C8FB9}"/>
    <dgm:cxn modelId="{F9A1374D-4C51-44D1-99BC-9361FF82C286}" type="presOf" srcId="{1660E36C-A792-4EE6-AB0F-E3FC331E0CB8}" destId="{AA6AEA00-088A-4E36-90CF-94FD819EBEB8}" srcOrd="0" destOrd="0" presId="urn:microsoft.com/office/officeart/2005/8/layout/hChevron3"/>
    <dgm:cxn modelId="{A96E4977-E726-49D6-9C81-171C592B6338}" srcId="{61255A98-CF23-4FE3-AB33-0B613D0C172B}" destId="{E15D054F-B995-425B-9446-DE196DF12ED7}" srcOrd="2" destOrd="0" parTransId="{002FB1DB-D221-49D2-9372-B90007D6B5F1}" sibTransId="{D8462F6F-E765-4413-B6CC-341AAFCD7A60}"/>
    <dgm:cxn modelId="{F596DC79-DBA9-49B4-9244-A9B2D0F8AC78}" type="presOf" srcId="{57048A7E-8017-4F80-B14A-022568E82936}" destId="{12007147-B193-4C14-8A35-CA529190B0AB}" srcOrd="0" destOrd="0" presId="urn:microsoft.com/office/officeart/2005/8/layout/hChevron3"/>
    <dgm:cxn modelId="{19C2D28D-A65E-4A26-9A22-0BF72E7960A4}" srcId="{61255A98-CF23-4FE3-AB33-0B613D0C172B}" destId="{9760CE35-E0E1-4694-9904-B88B4FBF4797}" srcOrd="1" destOrd="0" parTransId="{D059D79F-2E25-4C08-AC2B-A15921C893B8}" sibTransId="{B27E9BAD-C92E-4E82-A799-4F65604EFD66}"/>
    <dgm:cxn modelId="{3CA63F8E-B1A0-42C0-9040-B4FFCCD9B593}" type="presOf" srcId="{E0139464-4E4E-44B5-9C31-E9E3EE5418FD}" destId="{11EB95D5-3D07-449F-9F49-EB9E9F122266}" srcOrd="0" destOrd="0" presId="urn:microsoft.com/office/officeart/2005/8/layout/hChevron3"/>
    <dgm:cxn modelId="{D7E0CC8E-434E-485C-B9C9-0375802D1215}" type="presOf" srcId="{9760CE35-E0E1-4694-9904-B88B4FBF4797}" destId="{E5CCB67A-9FB9-4E06-83F4-30B64487CDAA}" srcOrd="0" destOrd="0" presId="urn:microsoft.com/office/officeart/2005/8/layout/hChevron3"/>
    <dgm:cxn modelId="{F0C6729A-1751-4D95-BB81-F8D3844B6870}" type="presOf" srcId="{6F9EB733-A0EB-482E-B9E5-28C72938CC35}" destId="{9886C591-E6D4-41B9-A14C-850BA824987B}" srcOrd="0" destOrd="0" presId="urn:microsoft.com/office/officeart/2005/8/layout/hChevron3"/>
    <dgm:cxn modelId="{745807A1-CFA5-4A5C-999D-A549E9D6E5B2}" type="presOf" srcId="{61255A98-CF23-4FE3-AB33-0B613D0C172B}" destId="{0DAB3DA3-3253-478C-9FB5-754AF4329E62}" srcOrd="0" destOrd="0" presId="urn:microsoft.com/office/officeart/2005/8/layout/hChevron3"/>
    <dgm:cxn modelId="{2724A3A4-E5A9-4452-ABF9-45632FD6ED77}" srcId="{61255A98-CF23-4FE3-AB33-0B613D0C172B}" destId="{1660E36C-A792-4EE6-AB0F-E3FC331E0CB8}" srcOrd="4" destOrd="0" parTransId="{F2F1C68A-8B6F-4E87-8FC5-BBCC1A8F7541}" sibTransId="{6E77266F-7CA0-431A-B994-ABFDCA112586}"/>
    <dgm:cxn modelId="{C7FCC0B4-A675-4DB8-AD9D-89009BE22116}" srcId="{61255A98-CF23-4FE3-AB33-0B613D0C172B}" destId="{6F9EB733-A0EB-482E-B9E5-28C72938CC35}" srcOrd="3" destOrd="0" parTransId="{8E58119D-C9C0-45F5-9AC9-90EA0F1A489C}" sibTransId="{C30F22A8-EBB1-4923-B491-B0B22E2AD431}"/>
    <dgm:cxn modelId="{96CD3BD1-4E14-43C0-9282-7C9A80CF6621}" type="presParOf" srcId="{0DAB3DA3-3253-478C-9FB5-754AF4329E62}" destId="{12007147-B193-4C14-8A35-CA529190B0AB}" srcOrd="0" destOrd="0" presId="urn:microsoft.com/office/officeart/2005/8/layout/hChevron3"/>
    <dgm:cxn modelId="{98D26285-770E-430F-B6D3-80E253400BEA}" type="presParOf" srcId="{0DAB3DA3-3253-478C-9FB5-754AF4329E62}" destId="{29F710A2-2535-45DD-8562-F4901CE461EF}" srcOrd="1" destOrd="0" presId="urn:microsoft.com/office/officeart/2005/8/layout/hChevron3"/>
    <dgm:cxn modelId="{90D2DDA2-94AE-42D0-8DE9-AAD3DD121648}" type="presParOf" srcId="{0DAB3DA3-3253-478C-9FB5-754AF4329E62}" destId="{E5CCB67A-9FB9-4E06-83F4-30B64487CDAA}" srcOrd="2" destOrd="0" presId="urn:microsoft.com/office/officeart/2005/8/layout/hChevron3"/>
    <dgm:cxn modelId="{C3856219-D5C0-4630-A97F-C96A8305AFF3}" type="presParOf" srcId="{0DAB3DA3-3253-478C-9FB5-754AF4329E62}" destId="{3063BF42-4F7F-450A-905B-89344F2E27F0}" srcOrd="3" destOrd="0" presId="urn:microsoft.com/office/officeart/2005/8/layout/hChevron3"/>
    <dgm:cxn modelId="{6EE44656-7883-472B-B9C9-60B62E4995C1}" type="presParOf" srcId="{0DAB3DA3-3253-478C-9FB5-754AF4329E62}" destId="{3A055D00-340A-41F2-BD44-0C371113F13F}" srcOrd="4" destOrd="0" presId="urn:microsoft.com/office/officeart/2005/8/layout/hChevron3"/>
    <dgm:cxn modelId="{036F0BAB-8D33-47D6-823C-662905B8C16F}" type="presParOf" srcId="{0DAB3DA3-3253-478C-9FB5-754AF4329E62}" destId="{BCD9FF74-B231-4A00-B193-357BA90543B6}" srcOrd="5" destOrd="0" presId="urn:microsoft.com/office/officeart/2005/8/layout/hChevron3"/>
    <dgm:cxn modelId="{A9A4E1B2-6BFB-45D8-8425-0BEFD1C700D7}" type="presParOf" srcId="{0DAB3DA3-3253-478C-9FB5-754AF4329E62}" destId="{9886C591-E6D4-41B9-A14C-850BA824987B}" srcOrd="6" destOrd="0" presId="urn:microsoft.com/office/officeart/2005/8/layout/hChevron3"/>
    <dgm:cxn modelId="{AFBE443B-8984-472D-AE2C-74ADB2690C60}" type="presParOf" srcId="{0DAB3DA3-3253-478C-9FB5-754AF4329E62}" destId="{0B682EEA-1F97-413F-823A-F3B23D24E590}" srcOrd="7" destOrd="0" presId="urn:microsoft.com/office/officeart/2005/8/layout/hChevron3"/>
    <dgm:cxn modelId="{E3E3400F-E505-4DEC-AEDF-31FE94B76565}" type="presParOf" srcId="{0DAB3DA3-3253-478C-9FB5-754AF4329E62}" destId="{AA6AEA00-088A-4E36-90CF-94FD819EBEB8}" srcOrd="8" destOrd="0" presId="urn:microsoft.com/office/officeart/2005/8/layout/hChevron3"/>
    <dgm:cxn modelId="{766C235A-244C-43B2-89E8-0C0C8B6BE15A}" type="presParOf" srcId="{0DAB3DA3-3253-478C-9FB5-754AF4329E62}" destId="{AE47E26F-A0F9-45B3-A231-DCA58E2CA9FF}" srcOrd="9" destOrd="0" presId="urn:microsoft.com/office/officeart/2005/8/layout/hChevron3"/>
    <dgm:cxn modelId="{3026DA91-00F1-48EE-A9A0-A74CE4963DA0}" type="presParOf" srcId="{0DAB3DA3-3253-478C-9FB5-754AF4329E62}" destId="{11EB95D5-3D07-449F-9F49-EB9E9F12226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255A98-CF23-4FE3-AB33-0B613D0C172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760CE35-E0E1-4694-9904-B88B4FBF4797}">
      <dgm:prSet phldrT="[Texte]" custT="1"/>
      <dgm:spPr/>
      <dgm:t>
        <a:bodyPr/>
        <a:lstStyle/>
        <a:p>
          <a:r>
            <a:rPr lang="fr-FR" sz="1900" dirty="0"/>
            <a:t>FTTO</a:t>
          </a:r>
        </a:p>
      </dgm:t>
    </dgm:pt>
    <dgm:pt modelId="{D059D79F-2E25-4C08-AC2B-A15921C893B8}" type="parTrans" cxnId="{19C2D28D-A65E-4A26-9A22-0BF72E7960A4}">
      <dgm:prSet/>
      <dgm:spPr/>
      <dgm:t>
        <a:bodyPr/>
        <a:lstStyle/>
        <a:p>
          <a:endParaRPr lang="fr-FR"/>
        </a:p>
      </dgm:t>
    </dgm:pt>
    <dgm:pt modelId="{B27E9BAD-C92E-4E82-A799-4F65604EFD66}" type="sibTrans" cxnId="{19C2D28D-A65E-4A26-9A22-0BF72E7960A4}">
      <dgm:prSet/>
      <dgm:spPr/>
      <dgm:t>
        <a:bodyPr/>
        <a:lstStyle/>
        <a:p>
          <a:endParaRPr lang="fr-FR"/>
        </a:p>
      </dgm:t>
    </dgm:pt>
    <dgm:pt modelId="{0DAB3DA3-3253-478C-9FB5-754AF4329E62}" type="pres">
      <dgm:prSet presAssocID="{61255A98-CF23-4FE3-AB33-0B613D0C172B}" presName="Name0" presStyleCnt="0">
        <dgm:presLayoutVars>
          <dgm:dir/>
          <dgm:resizeHandles val="exact"/>
        </dgm:presLayoutVars>
      </dgm:prSet>
      <dgm:spPr/>
    </dgm:pt>
    <dgm:pt modelId="{E5CCB67A-9FB9-4E06-83F4-30B64487CDAA}" type="pres">
      <dgm:prSet presAssocID="{9760CE35-E0E1-4694-9904-B88B4FBF4797}" presName="parTxOnly" presStyleLbl="node1" presStyleIdx="0" presStyleCnt="1" custLinFactNeighborX="0" custLinFactNeighborY="30314">
        <dgm:presLayoutVars>
          <dgm:bulletEnabled val="1"/>
        </dgm:presLayoutVars>
      </dgm:prSet>
      <dgm:spPr/>
    </dgm:pt>
  </dgm:ptLst>
  <dgm:cxnLst>
    <dgm:cxn modelId="{19C2D28D-A65E-4A26-9A22-0BF72E7960A4}" srcId="{61255A98-CF23-4FE3-AB33-0B613D0C172B}" destId="{9760CE35-E0E1-4694-9904-B88B4FBF4797}" srcOrd="0" destOrd="0" parTransId="{D059D79F-2E25-4C08-AC2B-A15921C893B8}" sibTransId="{B27E9BAD-C92E-4E82-A799-4F65604EFD66}"/>
    <dgm:cxn modelId="{D7E0CC8E-434E-485C-B9C9-0375802D1215}" type="presOf" srcId="{9760CE35-E0E1-4694-9904-B88B4FBF4797}" destId="{E5CCB67A-9FB9-4E06-83F4-30B64487CDAA}" srcOrd="0" destOrd="0" presId="urn:microsoft.com/office/officeart/2005/8/layout/hChevron3"/>
    <dgm:cxn modelId="{745807A1-CFA5-4A5C-999D-A549E9D6E5B2}" type="presOf" srcId="{61255A98-CF23-4FE3-AB33-0B613D0C172B}" destId="{0DAB3DA3-3253-478C-9FB5-754AF4329E62}" srcOrd="0" destOrd="0" presId="urn:microsoft.com/office/officeart/2005/8/layout/hChevron3"/>
    <dgm:cxn modelId="{90D2DDA2-94AE-42D0-8DE9-AAD3DD121648}" type="presParOf" srcId="{0DAB3DA3-3253-478C-9FB5-754AF4329E62}" destId="{E5CCB67A-9FB9-4E06-83F4-30B64487CDAA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255A98-CF23-4FE3-AB33-0B613D0C172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DAB3DA3-3253-478C-9FB5-754AF4329E62}" type="pres">
      <dgm:prSet presAssocID="{61255A98-CF23-4FE3-AB33-0B613D0C172B}" presName="Name0" presStyleCnt="0">
        <dgm:presLayoutVars>
          <dgm:dir/>
          <dgm:resizeHandles val="exact"/>
        </dgm:presLayoutVars>
      </dgm:prSet>
      <dgm:spPr/>
    </dgm:pt>
  </dgm:ptLst>
  <dgm:cxnLst>
    <dgm:cxn modelId="{745807A1-CFA5-4A5C-999D-A549E9D6E5B2}" type="presOf" srcId="{61255A98-CF23-4FE3-AB33-0B613D0C172B}" destId="{0DAB3DA3-3253-478C-9FB5-754AF4329E6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07147-B193-4C14-8A35-CA529190B0AB}">
      <dsp:nvSpPr>
        <dsp:cNvPr id="0" name=""/>
        <dsp:cNvSpPr/>
      </dsp:nvSpPr>
      <dsp:spPr>
        <a:xfrm>
          <a:off x="835" y="729661"/>
          <a:ext cx="1367817" cy="5471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FTTCab</a:t>
          </a:r>
          <a:endParaRPr lang="fr-FR" sz="1600" kern="1200" dirty="0"/>
        </a:p>
      </dsp:txBody>
      <dsp:txXfrm>
        <a:off x="835" y="729661"/>
        <a:ext cx="1231035" cy="547127"/>
      </dsp:txXfrm>
    </dsp:sp>
    <dsp:sp modelId="{E5CCB67A-9FB9-4E06-83F4-30B64487CDAA}">
      <dsp:nvSpPr>
        <dsp:cNvPr id="0" name=""/>
        <dsp:cNvSpPr/>
      </dsp:nvSpPr>
      <dsp:spPr>
        <a:xfrm>
          <a:off x="1095089" y="729661"/>
          <a:ext cx="1367817" cy="547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FTTC</a:t>
          </a:r>
        </a:p>
      </dsp:txBody>
      <dsp:txXfrm>
        <a:off x="1368653" y="729661"/>
        <a:ext cx="820690" cy="547127"/>
      </dsp:txXfrm>
    </dsp:sp>
    <dsp:sp modelId="{3A055D00-340A-41F2-BD44-0C371113F13F}">
      <dsp:nvSpPr>
        <dsp:cNvPr id="0" name=""/>
        <dsp:cNvSpPr/>
      </dsp:nvSpPr>
      <dsp:spPr>
        <a:xfrm>
          <a:off x="2189343" y="729661"/>
          <a:ext cx="1367817" cy="547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FTTN</a:t>
          </a:r>
        </a:p>
      </dsp:txBody>
      <dsp:txXfrm>
        <a:off x="2462907" y="729661"/>
        <a:ext cx="820690" cy="547127"/>
      </dsp:txXfrm>
    </dsp:sp>
    <dsp:sp modelId="{9886C591-E6D4-41B9-A14C-850BA824987B}">
      <dsp:nvSpPr>
        <dsp:cNvPr id="0" name=""/>
        <dsp:cNvSpPr/>
      </dsp:nvSpPr>
      <dsp:spPr>
        <a:xfrm>
          <a:off x="3283598" y="729661"/>
          <a:ext cx="1367817" cy="547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FTTLA / FTTB</a:t>
          </a:r>
        </a:p>
      </dsp:txBody>
      <dsp:txXfrm>
        <a:off x="3557162" y="729661"/>
        <a:ext cx="820690" cy="547127"/>
      </dsp:txXfrm>
    </dsp:sp>
    <dsp:sp modelId="{AA6AEA00-088A-4E36-90CF-94FD819EBEB8}">
      <dsp:nvSpPr>
        <dsp:cNvPr id="0" name=""/>
        <dsp:cNvSpPr/>
      </dsp:nvSpPr>
      <dsp:spPr>
        <a:xfrm>
          <a:off x="4377852" y="729661"/>
          <a:ext cx="1367817" cy="547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FTTdP</a:t>
          </a:r>
          <a:endParaRPr lang="fr-FR" sz="1600" kern="1200" dirty="0"/>
        </a:p>
      </dsp:txBody>
      <dsp:txXfrm>
        <a:off x="4651416" y="729661"/>
        <a:ext cx="820690" cy="547127"/>
      </dsp:txXfrm>
    </dsp:sp>
    <dsp:sp modelId="{11EB95D5-3D07-449F-9F49-EB9E9F122266}">
      <dsp:nvSpPr>
        <dsp:cNvPr id="0" name=""/>
        <dsp:cNvSpPr/>
      </dsp:nvSpPr>
      <dsp:spPr>
        <a:xfrm>
          <a:off x="5472942" y="730011"/>
          <a:ext cx="1367817" cy="547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FTTH</a:t>
          </a:r>
        </a:p>
      </dsp:txBody>
      <dsp:txXfrm>
        <a:off x="5746506" y="730011"/>
        <a:ext cx="820690" cy="547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CB67A-9FB9-4E06-83F4-30B64487CDAA}">
      <dsp:nvSpPr>
        <dsp:cNvPr id="0" name=""/>
        <dsp:cNvSpPr/>
      </dsp:nvSpPr>
      <dsp:spPr>
        <a:xfrm>
          <a:off x="3340" y="0"/>
          <a:ext cx="6834079" cy="62292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FTTO</a:t>
          </a:r>
        </a:p>
      </dsp:txBody>
      <dsp:txXfrm>
        <a:off x="3340" y="0"/>
        <a:ext cx="6678349" cy="622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02/12/2024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96" tIns="47398" rIns="94796" bIns="47398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25gspon-msa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Pour reference : https://www.researchgate.net/publication/305181019_Technologie_WDM_en_telecoms_optiques_avancees/link/57842b1208ae37d3af6c1685/download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61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5622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GAP technologique moins important par rapport au 50 GPON</a:t>
            </a:r>
            <a:endParaRPr lang="fr-FR" dirty="0"/>
          </a:p>
          <a:p>
            <a:r>
              <a:rPr lang="fr-FR" sz="1200" dirty="0" err="1"/>
              <a:t>Differences</a:t>
            </a:r>
            <a:endParaRPr lang="fr-FR" sz="1200" dirty="0"/>
          </a:p>
          <a:p>
            <a:r>
              <a:rPr lang="fr-FR" sz="1200" dirty="0"/>
              <a:t>Rate : 24,8832 Gbit/s</a:t>
            </a:r>
          </a:p>
          <a:p>
            <a:r>
              <a:rPr lang="fr-FR" sz="1200" dirty="0"/>
              <a:t>Structure de frame de 125 us conservée</a:t>
            </a:r>
          </a:p>
          <a:p>
            <a:r>
              <a:rPr lang="fr-FR" sz="1200" dirty="0"/>
              <a:t>Blocs de 40 octets</a:t>
            </a:r>
          </a:p>
          <a:p>
            <a:r>
              <a:rPr lang="fr-FR" sz="1200" dirty="0"/>
              <a:t>+1 Alloc-IDs +1 ONU-</a:t>
            </a:r>
            <a:r>
              <a:rPr lang="fr-FR" sz="1200" dirty="0" err="1"/>
              <a:t>Ids</a:t>
            </a:r>
            <a:r>
              <a:rPr lang="fr-FR" sz="1200" dirty="0"/>
              <a:t> pour les 25G </a:t>
            </a:r>
            <a:r>
              <a:rPr lang="fr-FR" sz="1200" dirty="0" err="1"/>
              <a:t>ONUs</a:t>
            </a:r>
            <a:endParaRPr lang="fr-FR" sz="1200" dirty="0"/>
          </a:p>
          <a:p>
            <a:r>
              <a:rPr lang="fr-FR" sz="1200" dirty="0"/>
              <a:t>LDPC FEC</a:t>
            </a:r>
          </a:p>
          <a:p>
            <a:r>
              <a:rPr lang="fr-FR" sz="1200" dirty="0"/>
              <a:t>Rate : 24,8832 Gbit/s</a:t>
            </a:r>
          </a:p>
          <a:p>
            <a:endParaRPr lang="fr-FR" sz="1200" dirty="0"/>
          </a:p>
          <a:p>
            <a:endParaRPr lang="fr-FR" dirty="0"/>
          </a:p>
          <a:p>
            <a:pPr marL="126000" lvl="4" indent="0">
              <a:buNone/>
            </a:pPr>
            <a:r>
              <a:rPr lang="fr-FR" dirty="0"/>
              <a:t>Source : </a:t>
            </a:r>
          </a:p>
          <a:p>
            <a:pPr lvl="7"/>
            <a:r>
              <a:rPr lang="fr-FR" dirty="0">
                <a:hlinkClick r:id="rId3"/>
              </a:rPr>
              <a:t>https://www.25gspon-msa.org/</a:t>
            </a:r>
            <a:endParaRPr lang="fr-FR" dirty="0"/>
          </a:p>
          <a:p>
            <a:pPr marL="3200400" marR="0" lvl="7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25GS-PON-Specification-V2.0</a:t>
            </a:r>
          </a:p>
          <a:p>
            <a:pPr lvl="7"/>
            <a:endParaRPr lang="fr-FR" dirty="0"/>
          </a:p>
          <a:p>
            <a:endParaRPr lang="fr-FR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38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Nécessite un gap technologie, notamment au niveau des composants, bien plus important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6191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91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https://www.maire-info.com/</a:t>
            </a:r>
            <a:r>
              <a:rPr lang="fr-FR" dirty="0" err="1"/>
              <a:t>numerique</a:t>
            </a:r>
            <a:r>
              <a:rPr lang="fr-FR" dirty="0"/>
              <a:t>/</a:t>
            </a:r>
            <a:r>
              <a:rPr lang="fr-FR" dirty="0" err="1"/>
              <a:t>ftth</a:t>
            </a:r>
            <a:r>
              <a:rPr lang="fr-FR" dirty="0"/>
              <a:t>-rip-</a:t>
            </a:r>
            <a:r>
              <a:rPr lang="fr-FR" dirty="0" err="1"/>
              <a:t>amii</a:t>
            </a:r>
            <a:r>
              <a:rPr lang="fr-FR" dirty="0"/>
              <a:t>...-le-lexique-pour-(enfin)-tout-comprendre-aux-enjeux-du-tres-haut-debit-article-23559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1714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 zones conventionnées (AMII, AMEL)</a:t>
            </a:r>
          </a:p>
          <a:p>
            <a:pPr lvl="1"/>
            <a:r>
              <a:rPr lang="fr-FR" dirty="0"/>
              <a:t>	Les opérateurs privés s’engagent à déployer la fibre optique, ils signent des conventions avec 	l’état et les collectivités territoriales.</a:t>
            </a:r>
          </a:p>
          <a:p>
            <a:pPr lvl="1"/>
            <a:r>
              <a:rPr lang="fr-FR" dirty="0"/>
              <a:t>	Des obligations de couverture sont définies, par exemple 92% des Locaux Raccordables en fin 	2020 en AMII.</a:t>
            </a:r>
          </a:p>
          <a:p>
            <a:pPr lvl="1"/>
            <a:r>
              <a:rPr lang="fr-FR" dirty="0"/>
              <a:t>	Ces zones concernent 55% de la population et représentent un investissement de 6 à 7 	milliards d’euros.</a:t>
            </a:r>
          </a:p>
          <a:p>
            <a:pPr lvl="1"/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Les  zones non conventionnées (RIP)</a:t>
            </a:r>
          </a:p>
          <a:p>
            <a:pPr lvl="1"/>
            <a:r>
              <a:rPr lang="fr-FR" dirty="0"/>
              <a:t>	En dehors des zones conventionnées, les collectivités territoriales déploient des réseaux 	d’initiative publique (RIP). </a:t>
            </a:r>
          </a:p>
          <a:p>
            <a:pPr lvl="1"/>
            <a:r>
              <a:rPr lang="fr-FR" dirty="0"/>
              <a:t>	Ces zones concernent 45% de la population et représentent un investissement de 13 à 14 	milliards d’euros.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AMII </a:t>
            </a:r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fr-FR" dirty="0"/>
              <a:t> initiatives privées</a:t>
            </a:r>
          </a:p>
          <a:p>
            <a:pPr lvl="1"/>
            <a:r>
              <a:rPr lang="fr-FR" dirty="0"/>
              <a:t>AMEL </a:t>
            </a:r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fr-FR" dirty="0"/>
              <a:t> initiatives publiques (Appel d’offre)</a:t>
            </a:r>
          </a:p>
          <a:p>
            <a:pPr lvl="1"/>
            <a:r>
              <a:rPr lang="fr-FR" dirty="0"/>
              <a:t>RIP </a:t>
            </a:r>
            <a:r>
              <a:rPr lang="fr-FR" dirty="0">
                <a:sym typeface="Wingdings" panose="05000000000000000000" pitchFamily="2" charset="2"/>
              </a:rPr>
              <a:t> zones non rentables pour OI, à la charge de collectivités / DSP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7208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19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Gain pour Bouygues Télécom : réduction de l’OPEX</a:t>
            </a:r>
          </a:p>
          <a:p>
            <a:r>
              <a:rPr lang="fr-FR" dirty="0"/>
              <a:t>Avantages en général : plus d’entretien du cuivre, libération d’espace (NRA, génie civil)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948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 : </a:t>
            </a:r>
            <a:r>
              <a:rPr lang="fr-FR" dirty="0" err="1"/>
              <a:t>extended</a:t>
            </a:r>
            <a:endParaRPr lang="fr-FR" dirty="0"/>
          </a:p>
          <a:p>
            <a:r>
              <a:rPr lang="fr-FR" dirty="0"/>
              <a:t>CMTS + </a:t>
            </a:r>
            <a:r>
              <a:rPr lang="fr-FR" dirty="0" err="1"/>
              <a:t>eCMTS</a:t>
            </a:r>
            <a:r>
              <a:rPr lang="fr-FR" dirty="0"/>
              <a:t> (en vrai OLT + ONT/CMTS)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720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4325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FTTC : </a:t>
            </a:r>
            <a:r>
              <a:rPr lang="fr-FR" dirty="0" err="1"/>
              <a:t>Fiber</a:t>
            </a:r>
            <a:r>
              <a:rPr lang="fr-FR" dirty="0"/>
              <a:t> to the </a:t>
            </a:r>
            <a:r>
              <a:rPr lang="fr-FR" dirty="0" err="1"/>
              <a:t>Curb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PC/DSLAM ou coax</a:t>
            </a:r>
            <a:endParaRPr lang="fr-FR" dirty="0"/>
          </a:p>
          <a:p>
            <a:r>
              <a:rPr lang="fr-FR" dirty="0"/>
              <a:t>FTTN : </a:t>
            </a:r>
            <a:r>
              <a:rPr lang="fr-FR" dirty="0">
                <a:sym typeface="Wingdings" panose="05000000000000000000" pitchFamily="2" charset="2"/>
              </a:rPr>
              <a:t> SR / DSLAM (ou coax ?) – monté en débit</a:t>
            </a:r>
          </a:p>
          <a:p>
            <a:r>
              <a:rPr lang="fr-FR" dirty="0">
                <a:sym typeface="Wingdings" panose="05000000000000000000" pitchFamily="2" charset="2"/>
              </a:rPr>
              <a:t>FTTB = FTTLA intérieur </a:t>
            </a:r>
            <a:r>
              <a:rPr lang="fr-FR">
                <a:sym typeface="Wingdings" panose="05000000000000000000" pitchFamily="2" charset="2"/>
              </a:rPr>
              <a:t>- coax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Revoir les définitions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4692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7660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4963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148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bg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79999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44000" y="143550"/>
            <a:ext cx="8856000" cy="4856400"/>
          </a:xfrm>
          <a:solidFill>
            <a:schemeClr val="bg1">
              <a:lumMod val="95000"/>
            </a:schemeClr>
          </a:solidFill>
        </p:spPr>
        <p:txBody>
          <a:bodyPr lIns="5040000" tIns="0" anchor="ctr" anchorCtr="0"/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60192" y="556293"/>
            <a:ext cx="3600000" cy="3600000"/>
          </a:xfrm>
        </p:spPr>
        <p:txBody>
          <a:bodyPr anchor="ctr" anchorCtr="0"/>
          <a:lstStyle>
            <a:lvl1pPr>
              <a:lnSpc>
                <a:spcPct val="83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lIns="0" anchor="ctr" anchorCtr="0"/>
          <a:lstStyle>
            <a:lvl1pPr algn="ctr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5562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04690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824840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Espace réservé du texte 7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694514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4" name="Espace réservé du texte 7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86382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1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455792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77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47660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711016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1660" y="2691490"/>
            <a:ext cx="1512000" cy="486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99792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1660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99792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91660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699792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940152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920796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928928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920796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0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928928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920796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928928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457402" y="2183815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2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2457402" y="1465264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5" name="Espace réservé du texte 7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696124" y="2174289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6" name="Espace réservé du texte 75"/>
          <p:cNvSpPr>
            <a:spLocks noGrp="1"/>
          </p:cNvSpPr>
          <p:nvPr>
            <p:ph type="body" sz="quarter" idx="34" hasCustomPrompt="1"/>
          </p:nvPr>
        </p:nvSpPr>
        <p:spPr bwMode="gray">
          <a:xfrm rot="5400000">
            <a:off x="6696124" y="1455738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04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0"/>
            <a:ext cx="45720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 hasCustomPrompt="1"/>
          </p:nvPr>
        </p:nvSpPr>
        <p:spPr bwMode="gray">
          <a:xfrm>
            <a:off x="557998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39570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045348" y="1222598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35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802526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6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94394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7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804136" y="1670233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8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6804136" y="951682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025992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034124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25992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034124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6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025992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7034124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31" hasCustomPrompt="1"/>
          </p:nvPr>
        </p:nvSpPr>
        <p:spPr bwMode="gray">
          <a:xfrm>
            <a:off x="557999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276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 hasCustomPrompt="1"/>
          </p:nvPr>
        </p:nvSpPr>
        <p:spPr bwMode="gray">
          <a:xfrm>
            <a:off x="558000" y="1746000"/>
            <a:ext cx="3600000" cy="28800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9" name="Espace réservé du tableau 8"/>
          <p:cNvSpPr>
            <a:spLocks noGrp="1"/>
          </p:cNvSpPr>
          <p:nvPr>
            <p:ph type="tbl" sz="quarter" idx="14" hasCustomPrompt="1"/>
          </p:nvPr>
        </p:nvSpPr>
        <p:spPr bwMode="gray">
          <a:xfrm>
            <a:off x="4874160" y="1446861"/>
            <a:ext cx="3780000" cy="2880000"/>
          </a:xfrm>
        </p:spPr>
        <p:txBody>
          <a:bodyPr tIns="1080000" anchor="ctr" anchorCtr="0"/>
          <a:lstStyle>
            <a:lvl1pPr algn="ctr">
              <a:defRPr sz="1000"/>
            </a:lvl1pPr>
          </a:lstStyle>
          <a:p>
            <a:r>
              <a:rPr lang="fr-FR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179815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94800" y="0"/>
            <a:ext cx="30492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</a:t>
            </a:r>
            <a:br>
              <a:rPr lang="fr-FR" noProof="0" dirty="0"/>
            </a:br>
            <a:r>
              <a:rPr lang="fr-FR" noProof="0" dirty="0"/>
              <a:t>une image, puis disposer l’image </a:t>
            </a:r>
            <a:br>
              <a:rPr lang="fr-FR" noProof="0" dirty="0"/>
            </a:br>
            <a:r>
              <a:rPr lang="fr-FR" noProof="0" dirty="0"/>
              <a:t>en arrière plan (Sélectionner l’image </a:t>
            </a:r>
            <a:br>
              <a:rPr lang="fr-FR" noProof="0" dirty="0"/>
            </a:br>
            <a:r>
              <a:rPr lang="fr-FR" noProof="0" dirty="0"/>
              <a:t>avec le bouton droit de la souris </a:t>
            </a:r>
            <a:br>
              <a:rPr lang="fr-FR" noProof="0" dirty="0"/>
            </a:br>
            <a:r>
              <a:rPr lang="fr-FR" noProof="0" dirty="0"/>
              <a:t>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504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6" hasCustomPrompt="1"/>
          </p:nvPr>
        </p:nvSpPr>
        <p:spPr bwMode="gray">
          <a:xfrm>
            <a:off x="557999" y="1746000"/>
            <a:ext cx="504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536266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59999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510973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4" y="2880000"/>
            <a:ext cx="2519492" cy="21600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02093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tx2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0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2"/>
            <a:ext cx="8280000" cy="89911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80000"/>
          </a:xfrm>
          <a:prstGeom prst="rect">
            <a:avLst/>
          </a:prstGeom>
        </p:spPr>
      </p:pic>
      <p:sp>
        <p:nvSpPr>
          <p:cNvPr id="11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tx2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851812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3764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9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36" indent="0" algn="ctr">
              <a:buNone/>
              <a:defRPr sz="1948"/>
            </a:lvl2pPr>
            <a:lvl3pPr marL="890470" indent="0" algn="ctr">
              <a:buNone/>
              <a:defRPr sz="1753"/>
            </a:lvl3pPr>
            <a:lvl4pPr marL="1335707" indent="0" algn="ctr">
              <a:buNone/>
              <a:defRPr sz="1559"/>
            </a:lvl4pPr>
            <a:lvl5pPr marL="1780942" indent="0" algn="ctr">
              <a:buNone/>
              <a:defRPr sz="1559"/>
            </a:lvl5pPr>
            <a:lvl6pPr marL="2226176" indent="0" algn="ctr">
              <a:buNone/>
              <a:defRPr sz="1559"/>
            </a:lvl6pPr>
            <a:lvl7pPr marL="2671412" indent="0" algn="ctr">
              <a:buNone/>
              <a:defRPr sz="1559"/>
            </a:lvl7pPr>
            <a:lvl8pPr marL="3116648" indent="0" algn="ctr">
              <a:buNone/>
              <a:defRPr sz="1559"/>
            </a:lvl8pPr>
            <a:lvl9pPr marL="3561882" indent="0" algn="ctr">
              <a:buNone/>
              <a:defRPr sz="1559"/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44305" y="1126492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9276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905930" algn="ctr"/>
              </a:tabLst>
              <a:defRPr sz="134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94220" indent="-128315">
              <a:buFont typeface="Arial" panose="020B0604020202020204" pitchFamily="34" charset="0"/>
              <a:buChar char="•"/>
              <a:tabLst>
                <a:tab pos="905930" algn="ctr"/>
              </a:tabLst>
              <a:defRPr sz="974" baseline="0"/>
            </a:lvl2pPr>
            <a:lvl3pPr marL="394220" indent="-128315">
              <a:buFont typeface="Arial" panose="020B0604020202020204" pitchFamily="34" charset="0"/>
              <a:buChar char="•"/>
              <a:tabLst>
                <a:tab pos="905930" algn="ctr"/>
              </a:tabLst>
              <a:defRPr sz="974" baseline="0"/>
            </a:lvl3pPr>
            <a:lvl4pPr marL="394220" indent="-128315">
              <a:buFont typeface="Arial" panose="020B0604020202020204" pitchFamily="34" charset="0"/>
              <a:buChar char="•"/>
              <a:tabLst>
                <a:tab pos="905930" algn="ctr"/>
              </a:tabLst>
              <a:defRPr sz="974" baseline="0"/>
            </a:lvl4pPr>
            <a:lvl5pPr marL="394220" indent="-128315">
              <a:buFont typeface="Arial" panose="020B0604020202020204" pitchFamily="34" charset="0"/>
              <a:buChar char="•"/>
              <a:tabLst>
                <a:tab pos="905930" algn="ctr"/>
              </a:tabLst>
              <a:defRPr sz="974" baseline="0"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300171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bg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1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3"/>
            <a:ext cx="8280000" cy="899116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1"/>
            <a:ext cx="1260000" cy="1079999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5220621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 cap="all" baseline="0">
                <a:solidFill>
                  <a:schemeClr val="tx2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2000" y="3091171"/>
            <a:ext cx="8280000" cy="6076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Lieu - émetteur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1779663"/>
            <a:ext cx="8280000" cy="89911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3960000"/>
            <a:ext cx="1260000" cy="1080000"/>
          </a:xfrm>
          <a:prstGeom prst="rect">
            <a:avLst/>
          </a:prstGeom>
        </p:spPr>
      </p:pic>
      <p:sp>
        <p:nvSpPr>
          <p:cNvPr id="11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2000" y="352800"/>
            <a:ext cx="3600000" cy="302400"/>
          </a:xfrm>
        </p:spPr>
        <p:txBody>
          <a:bodyPr anchor="ctr" anchorCtr="0"/>
          <a:lstStyle>
            <a:lvl1pPr algn="ctr">
              <a:defRPr baseline="0">
                <a:solidFill>
                  <a:schemeClr val="tx2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xx/xx/xx</a:t>
            </a:r>
          </a:p>
        </p:txBody>
      </p:sp>
      <p:sp>
        <p:nvSpPr>
          <p:cNvPr id="12" name="ZoneTexte 11"/>
          <p:cNvSpPr txBox="1"/>
          <p:nvPr userDrawn="1"/>
        </p:nvSpPr>
        <p:spPr bwMode="gray">
          <a:xfrm>
            <a:off x="3429000" y="1137600"/>
            <a:ext cx="2286000" cy="288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105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9623728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7992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494" algn="l"/>
              </a:tabLst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1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300967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8280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494" algn="l"/>
              </a:tabLst>
              <a:defRPr sz="13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9247036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1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736719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358671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902369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721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7992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550" algn="l"/>
              </a:tabLst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9728565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2547900"/>
            <a:ext cx="9144000" cy="2595600"/>
          </a:xfrm>
          <a:solidFill>
            <a:schemeClr val="bg1">
              <a:lumMod val="95000"/>
            </a:schemeClr>
          </a:solidFill>
        </p:spPr>
        <p:txBody>
          <a:bodyPr tIns="108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lIns="270000" anchor="ctr" anchorCtr="0"/>
          <a:lstStyle>
            <a:lvl1pPr algn="l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870674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44000" y="143550"/>
            <a:ext cx="8856000" cy="4856400"/>
          </a:xfrm>
          <a:solidFill>
            <a:schemeClr val="bg1">
              <a:lumMod val="95000"/>
            </a:schemeClr>
          </a:solidFill>
        </p:spPr>
        <p:txBody>
          <a:bodyPr lIns="5040000" tIns="0" anchor="ctr" anchorCtr="0"/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60192" y="556293"/>
            <a:ext cx="3600000" cy="3600000"/>
          </a:xfrm>
        </p:spPr>
        <p:txBody>
          <a:bodyPr anchor="ctr" anchorCtr="0"/>
          <a:lstStyle>
            <a:lvl1pPr>
              <a:lnSpc>
                <a:spcPct val="83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Texte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lIns="270000" anchor="ctr" anchorCtr="0"/>
          <a:lstStyle>
            <a:lvl1pPr algn="l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268599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6615105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chém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1712700"/>
            <a:ext cx="9144000" cy="343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51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03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552000" y="2574000"/>
            <a:ext cx="1080000" cy="1080000"/>
          </a:xfrm>
          <a:noFill/>
        </p:spPr>
        <p:txBody>
          <a:bodyPr tIns="540000" anchor="ctr" anchorCtr="0"/>
          <a:lstStyle>
            <a:lvl1pPr algn="ctr"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PICTOGRAMME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31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 bwMode="gray">
          <a:xfrm>
            <a:off x="5832000" y="2052000"/>
            <a:ext cx="0" cy="216000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5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672000" y="2231716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92000" y="2232000"/>
            <a:ext cx="1800000" cy="324000"/>
          </a:xfrm>
        </p:spPr>
        <p:txBody>
          <a:bodyPr/>
          <a:lstStyle>
            <a:lvl1pPr algn="ctr"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3636000"/>
            <a:ext cx="1800000" cy="756000"/>
          </a:xfrm>
        </p:spPr>
        <p:txBody>
          <a:bodyPr/>
          <a:lstStyle>
            <a:lvl1pPr algn="ctr">
              <a:spcAft>
                <a:spcPts val="0"/>
              </a:spcAft>
              <a:defRPr sz="1200" cap="none" baseline="0">
                <a:solidFill>
                  <a:schemeClr val="bg1"/>
                </a:solidFill>
                <a:latin typeface="Bouygues Read Medium" pitchFamily="50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ZoneTexte 2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2692194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Espace réservé du texte 7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694514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4" name="Espace réservé du texte 7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86382" y="2456474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1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455792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77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47660" y="2466000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711016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1660" y="2691490"/>
            <a:ext cx="1512000" cy="486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99792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1660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99792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91660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699792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6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940152" y="1700057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920796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928928" y="26914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920796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0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928928" y="338717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920796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928928" y="4085790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457402" y="2183815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2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2457402" y="1465264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5" name="Espace réservé du texte 7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696124" y="2174289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86" name="Espace réservé du texte 75"/>
          <p:cNvSpPr>
            <a:spLocks noGrp="1"/>
          </p:cNvSpPr>
          <p:nvPr>
            <p:ph type="body" sz="quarter" idx="34" hasCustomPrompt="1"/>
          </p:nvPr>
        </p:nvSpPr>
        <p:spPr bwMode="gray">
          <a:xfrm rot="5400000">
            <a:off x="6696124" y="1455738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3885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0"/>
            <a:ext cx="45720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image, </a:t>
            </a:r>
            <a:br>
              <a:rPr lang="fr-FR" noProof="0" dirty="0"/>
            </a:br>
            <a:r>
              <a:rPr lang="fr-FR" noProof="0" dirty="0"/>
              <a:t>puis disposer l’image en arrière plan </a:t>
            </a:r>
            <a:br>
              <a:rPr lang="fr-FR" noProof="0" dirty="0"/>
            </a:br>
            <a:r>
              <a:rPr lang="fr-FR" noProof="0" dirty="0"/>
              <a:t>(Sélectionner l’image avec le bouton droit </a:t>
            </a:r>
            <a:br>
              <a:rPr lang="fr-FR" noProof="0" dirty="0"/>
            </a:br>
            <a:r>
              <a:rPr lang="fr-FR" noProof="0" dirty="0"/>
              <a:t>de la souris 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7" hasCustomPrompt="1"/>
          </p:nvPr>
        </p:nvSpPr>
        <p:spPr bwMode="gray">
          <a:xfrm>
            <a:off x="557998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910432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 /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045348" y="1222598"/>
            <a:ext cx="1512000" cy="486000"/>
          </a:xfrm>
          <a:solidFill>
            <a:schemeClr val="accent3"/>
          </a:solidFill>
        </p:spPr>
        <p:txBody>
          <a:bodyPr anchor="ctr" anchorCtr="0"/>
          <a:lstStyle>
            <a:lvl1pPr algn="ctr">
              <a:spcAft>
                <a:spcPts val="0"/>
              </a:spcAft>
              <a:defRPr sz="1000" b="1">
                <a:latin typeface="+mn-lt"/>
              </a:defRPr>
            </a:lvl1pPr>
            <a:lvl2pPr algn="ctr">
              <a:spcAft>
                <a:spcPts val="0"/>
              </a:spcAft>
              <a:defRPr sz="1000">
                <a:solidFill>
                  <a:schemeClr val="bg1"/>
                </a:solidFill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Direction x</a:t>
            </a:r>
          </a:p>
          <a:p>
            <a:pPr lvl="1"/>
            <a:r>
              <a:rPr lang="fr-FR" dirty="0"/>
              <a:t>Nom Prénom</a:t>
            </a:r>
          </a:p>
        </p:txBody>
      </p:sp>
      <p:sp>
        <p:nvSpPr>
          <p:cNvPr id="35" name="Espace réservé du texte 7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802526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6" name="Espace réservé du texte 7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94394" y="1952418"/>
            <a:ext cx="0" cy="1800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7" name="Espace réservé du texte 7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804136" y="1670233"/>
            <a:ext cx="0" cy="288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38" name="Espace réservé du texte 75"/>
          <p:cNvSpPr>
            <a:spLocks noGrp="1"/>
          </p:cNvSpPr>
          <p:nvPr>
            <p:ph type="body" sz="quarter" idx="30" hasCustomPrompt="1"/>
          </p:nvPr>
        </p:nvSpPr>
        <p:spPr bwMode="gray">
          <a:xfrm rot="5400000">
            <a:off x="6804136" y="951682"/>
            <a:ext cx="0" cy="2016000"/>
          </a:xfrm>
          <a:custGeom>
            <a:avLst/>
            <a:gdLst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0" fmla="*/ 1224906 w 1224906"/>
              <a:gd name="connsiteY0" fmla="*/ 1044575 h 1044575"/>
              <a:gd name="connsiteX1" fmla="*/ 0 w 1224906"/>
              <a:gd name="connsiteY1" fmla="*/ 1044565 h 1044575"/>
              <a:gd name="connsiteX2" fmla="*/ 0 w 1224906"/>
              <a:gd name="connsiteY2" fmla="*/ 10 h 1044575"/>
              <a:gd name="connsiteX3" fmla="*/ 1224906 w 1224906"/>
              <a:gd name="connsiteY3" fmla="*/ 0 h 1044575"/>
              <a:gd name="connsiteX4" fmla="*/ 1224906 w 1224906"/>
              <a:gd name="connsiteY4" fmla="*/ 1044575 h 1044575"/>
              <a:gd name="connsiteX0" fmla="*/ 0 w 1224906"/>
              <a:gd name="connsiteY0" fmla="*/ 1044565 h 1044575"/>
              <a:gd name="connsiteX1" fmla="*/ 0 w 1224906"/>
              <a:gd name="connsiteY1" fmla="*/ 10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4906" h="1044575" stroke="0" extrusionOk="0">
                <a:moveTo>
                  <a:pt x="1224906" y="1044575"/>
                </a:moveTo>
                <a:lnTo>
                  <a:pt x="0" y="1044565"/>
                </a:lnTo>
                <a:lnTo>
                  <a:pt x="0" y="10"/>
                </a:lnTo>
                <a:cubicBezTo>
                  <a:pt x="0" y="4"/>
                  <a:pt x="548409" y="0"/>
                  <a:pt x="1224906" y="0"/>
                </a:cubicBezTo>
                <a:lnTo>
                  <a:pt x="1224906" y="1044575"/>
                </a:lnTo>
                <a:close/>
              </a:path>
              <a:path w="1224906" h="1044575" fill="none">
                <a:moveTo>
                  <a:pt x="0" y="1044565"/>
                </a:moveTo>
                <a:lnTo>
                  <a:pt x="0" y="10"/>
                </a:lnTo>
              </a:path>
            </a:pathLst>
          </a:custGeom>
          <a:ln w="12700" cap="rnd">
            <a:solidFill>
              <a:schemeClr val="tx2"/>
            </a:solidFill>
            <a:prstDash val="sysDot"/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2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025992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034124" y="22140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25992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034124" y="290971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6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025992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7034124" y="3608331"/>
            <a:ext cx="1512000" cy="486000"/>
          </a:xfr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 anchor="ctr" anchorCtr="0"/>
          <a:lstStyle>
            <a:lvl1pPr algn="ctr">
              <a:spcAft>
                <a:spcPts val="0"/>
              </a:spcAft>
              <a:defRPr sz="800" b="1">
                <a:latin typeface="+mn-lt"/>
              </a:defRPr>
            </a:lvl1pPr>
            <a:lvl2pPr algn="ctr">
              <a:spcAft>
                <a:spcPts val="0"/>
              </a:spcAft>
              <a:defRPr sz="800">
                <a:latin typeface="Bouygues Read Medium" pitchFamily="50" charset="0"/>
              </a:defRPr>
            </a:lvl2pPr>
          </a:lstStyle>
          <a:p>
            <a:pPr lvl="0"/>
            <a:r>
              <a:rPr lang="fr-FR" dirty="0"/>
              <a:t>service</a:t>
            </a:r>
          </a:p>
          <a:p>
            <a:pPr lvl="1"/>
            <a:r>
              <a:rPr lang="fr-FR" dirty="0"/>
              <a:t>Nom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31" hasCustomPrompt="1"/>
          </p:nvPr>
        </p:nvSpPr>
        <p:spPr bwMode="gray">
          <a:xfrm>
            <a:off x="557999" y="1746000"/>
            <a:ext cx="360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19666909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360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 hasCustomPrompt="1"/>
          </p:nvPr>
        </p:nvSpPr>
        <p:spPr bwMode="gray">
          <a:xfrm>
            <a:off x="558000" y="1746000"/>
            <a:ext cx="3600000" cy="28800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9" name="Espace réservé du tableau 8"/>
          <p:cNvSpPr>
            <a:spLocks noGrp="1"/>
          </p:cNvSpPr>
          <p:nvPr>
            <p:ph type="tbl" sz="quarter" idx="14" hasCustomPrompt="1"/>
          </p:nvPr>
        </p:nvSpPr>
        <p:spPr bwMode="gray">
          <a:xfrm>
            <a:off x="4874160" y="1446861"/>
            <a:ext cx="3780000" cy="2880000"/>
          </a:xfrm>
        </p:spPr>
        <p:txBody>
          <a:bodyPr tIns="1080000" anchor="ctr" anchorCtr="0"/>
          <a:lstStyle>
            <a:lvl1pPr algn="ctr">
              <a:defRPr sz="1000"/>
            </a:lvl1pPr>
          </a:lstStyle>
          <a:p>
            <a:r>
              <a:rPr lang="fr-FR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71657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visuel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94800" y="0"/>
            <a:ext cx="3049200" cy="5143500"/>
          </a:xfrm>
          <a:solidFill>
            <a:schemeClr val="bg1">
              <a:lumMod val="95000"/>
            </a:schemeClr>
          </a:solidFill>
        </p:spPr>
        <p:txBody>
          <a:bodyPr tIns="180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</a:t>
            </a:r>
            <a:br>
              <a:rPr lang="fr-FR" noProof="0" dirty="0"/>
            </a:br>
            <a:r>
              <a:rPr lang="fr-FR" noProof="0" dirty="0"/>
              <a:t>une image, puis disposer l’image </a:t>
            </a:r>
            <a:br>
              <a:rPr lang="fr-FR" noProof="0" dirty="0"/>
            </a:br>
            <a:r>
              <a:rPr lang="fr-FR" noProof="0" dirty="0"/>
              <a:t>en arrière plan (Sélectionner l’image </a:t>
            </a:r>
            <a:br>
              <a:rPr lang="fr-FR" noProof="0" dirty="0"/>
            </a:br>
            <a:r>
              <a:rPr lang="fr-FR" noProof="0" dirty="0"/>
              <a:t>avec le bouton droit de la souris </a:t>
            </a:r>
            <a:br>
              <a:rPr lang="fr-FR" noProof="0" dirty="0"/>
            </a:br>
            <a:r>
              <a:rPr lang="fr-FR" noProof="0" dirty="0"/>
              <a:t>/ 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740000" y="180000"/>
            <a:ext cx="1260000" cy="540000"/>
          </a:xfrm>
          <a:blipFill>
            <a:blip r:embed="rId2"/>
            <a:stretch>
              <a:fillRect/>
            </a:stretch>
          </a:blip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4000"/>
            <a:ext cx="504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6" hasCustomPrompt="1"/>
          </p:nvPr>
        </p:nvSpPr>
        <p:spPr bwMode="gray">
          <a:xfrm>
            <a:off x="557999" y="1746000"/>
            <a:ext cx="5040000" cy="288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40389274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5" y="2880001"/>
            <a:ext cx="2519492" cy="2159999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180738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46017" y="144008"/>
            <a:ext cx="8851964" cy="48554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57999" y="771196"/>
            <a:ext cx="8280000" cy="864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7999" y="1816099"/>
            <a:ext cx="8280000" cy="2700000"/>
          </a:xfrm>
        </p:spPr>
        <p:txBody>
          <a:bodyPr/>
          <a:lstStyle>
            <a:lvl1pPr>
              <a:spcAft>
                <a:spcPts val="2900"/>
              </a:spcAft>
              <a:tabLst>
                <a:tab pos="2241550" algn="l"/>
              </a:tabLst>
              <a:defRPr sz="13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9520366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 anchor="b" anchorCtr="0"/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6" y="1"/>
            <a:ext cx="9141289" cy="514349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  <a:latin typeface="Bouygues Read Semibold" pitchFamily="50" charset="0"/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312255" y="2880000"/>
            <a:ext cx="2519492" cy="21600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32369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39999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4505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750"/>
            <a:ext cx="8280000" cy="3600000"/>
          </a:xfrm>
        </p:spPr>
        <p:txBody>
          <a:bodyPr anchor="ctr" anchorCtr="0"/>
          <a:lstStyle>
            <a:lvl1pPr algn="ctr">
              <a:defRPr sz="46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5054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ZoneTexte 8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313868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" y="2546604"/>
            <a:ext cx="9143992" cy="25968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50417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Section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2547900"/>
            <a:ext cx="9144000" cy="2595600"/>
          </a:xfrm>
          <a:solidFill>
            <a:schemeClr val="bg1">
              <a:lumMod val="95000"/>
            </a:schemeClr>
          </a:solidFill>
        </p:spPr>
        <p:txBody>
          <a:bodyPr tIns="1080000" anchor="ctr" anchorCtr="0"/>
          <a:lstStyle>
            <a:lvl1pPr algn="ctr">
              <a:spcAft>
                <a:spcPts val="0"/>
              </a:spcAft>
              <a:defRPr sz="1000"/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32000" y="771196"/>
            <a:ext cx="8280000" cy="1476000"/>
          </a:xfrm>
        </p:spPr>
        <p:txBody>
          <a:bodyPr anchor="t" anchorCtr="0"/>
          <a:lstStyle>
            <a:lvl1pPr algn="ctr">
              <a:defRPr sz="3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lIns="0" anchor="ctr" anchorCtr="0"/>
          <a:lstStyle>
            <a:lvl1pPr algn="ctr">
              <a:defRPr sz="700">
                <a:solidFill>
                  <a:schemeClr val="bg1"/>
                </a:solidFill>
                <a:latin typeface="Bouygues Read Semibold" pitchFamily="50" charset="0"/>
              </a:defRPr>
            </a:lvl1pPr>
          </a:lstStyle>
          <a:p>
            <a:pPr lvl="0"/>
            <a:r>
              <a:rPr lang="fr-FR" dirty="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150417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57999" y="774000"/>
            <a:ext cx="8280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57999" y="1746000"/>
            <a:ext cx="8280000" cy="28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000" y="232310"/>
            <a:ext cx="702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 dirty="0"/>
              <a:t>Personnaliser le bas de page avec le menu "Insertion / En-tête et pied de page"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97999" y="4744538"/>
            <a:ext cx="54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2"/>
                </a:solidFill>
                <a:latin typeface="+mj-lt"/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COURSE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23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15" r:id="rId10"/>
    <p:sldLayoutId id="2147483810" r:id="rId11"/>
    <p:sldLayoutId id="2147483827" r:id="rId12"/>
    <p:sldLayoutId id="2147483811" r:id="rId13"/>
    <p:sldLayoutId id="2147483813" r:id="rId14"/>
    <p:sldLayoutId id="2147483814" r:id="rId15"/>
    <p:sldLayoutId id="2147483826" r:id="rId16"/>
    <p:sldLayoutId id="2147483812" r:id="rId17"/>
    <p:sldLayoutId id="2147483824" r:id="rId18"/>
    <p:sldLayoutId id="2147483825" r:id="rId19"/>
    <p:sldLayoutId id="2147483856" r:id="rId20"/>
    <p:sldLayoutId id="2147483857" r:id="rId21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600" kern="1200" cap="all" baseline="0">
          <a:solidFill>
            <a:schemeClr val="bg2"/>
          </a:solidFill>
          <a:latin typeface="Bouygues Read Medium" pitchFamily="50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-12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350" b="0" kern="1200" cap="none" baseline="0">
          <a:solidFill>
            <a:schemeClr val="tx2"/>
          </a:solidFill>
          <a:latin typeface="+mn-lt"/>
          <a:ea typeface="+mn-ea"/>
          <a:cs typeface="+mn-cs"/>
        </a:defRPr>
      </a:lvl3pPr>
      <a:lvl4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30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40000" y="180000"/>
            <a:ext cx="1260000" cy="540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57999" y="774000"/>
            <a:ext cx="8280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57999" y="1746000"/>
            <a:ext cx="8280000" cy="28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963500"/>
            <a:ext cx="180000" cy="1800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000" y="232310"/>
            <a:ext cx="702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algn="l"/>
            <a:r>
              <a:rPr lang="fr-FR"/>
              <a:t>Le réseau de Transport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297999" y="4744538"/>
            <a:ext cx="540000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>
                <a:solidFill>
                  <a:schemeClr val="tx2"/>
                </a:solidFill>
                <a:latin typeface="+mj-lt"/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 bwMode="gray">
          <a:xfrm>
            <a:off x="0" y="4752000"/>
            <a:ext cx="1144800" cy="144000"/>
          </a:xfrm>
          <a:prstGeom prst="round1Rect">
            <a:avLst/>
          </a:prstGeom>
          <a:solidFill>
            <a:schemeClr val="accent6"/>
          </a:solidFill>
        </p:spPr>
        <p:txBody>
          <a:bodyPr wrap="square" lIns="270000" tIns="0" rIns="0" bIns="0" rtlCol="0" anchor="ctr" anchorCtr="0">
            <a:noAutofit/>
          </a:bodyPr>
          <a:lstStyle/>
          <a:p>
            <a:r>
              <a:rPr lang="fr-FR" sz="700" cap="all" baseline="0" dirty="0">
                <a:solidFill>
                  <a:schemeClr val="bg1"/>
                </a:solidFill>
                <a:latin typeface="Bouygues Read Semibold" pitchFamily="50" charset="0"/>
              </a:rPr>
              <a:t>confidentiel</a:t>
            </a:r>
          </a:p>
        </p:txBody>
      </p:sp>
    </p:spTree>
    <p:extLst>
      <p:ext uri="{BB962C8B-B14F-4D97-AF65-F5344CB8AC3E}">
        <p14:creationId xmlns:p14="http://schemas.microsoft.com/office/powerpoint/2010/main" val="77887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</p:sldLayoutIdLst>
  <p:hf hdr="0"/>
  <p:txStyles>
    <p:titleStyle>
      <a:lvl1pPr algn="l" defTabSz="914378" rtl="0" eaLnBrk="1" latinLnBrk="0" hangingPunct="1">
        <a:lnSpc>
          <a:spcPct val="83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600" kern="1200" cap="all" baseline="0">
          <a:solidFill>
            <a:schemeClr val="bg2"/>
          </a:solidFill>
          <a:latin typeface="Bouygues Read Medium" pitchFamily="50" charset="0"/>
          <a:ea typeface="+mn-ea"/>
          <a:cs typeface="+mn-cs"/>
        </a:defRPr>
      </a:lvl1pPr>
      <a:lvl2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-125997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350" b="0" kern="1200" cap="none" baseline="0">
          <a:solidFill>
            <a:schemeClr val="tx2"/>
          </a:solidFill>
          <a:latin typeface="+mn-lt"/>
          <a:ea typeface="+mn-ea"/>
          <a:cs typeface="+mn-cs"/>
        </a:defRPr>
      </a:lvl3pPr>
      <a:lvl4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00000"/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305993" indent="-179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blelabs.com/technologies/docsis-4-0-technolog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diagramColors" Target="../diagrams/colors2.xml"/><Relationship Id="rId18" Type="http://schemas.openxmlformats.org/officeDocument/2006/relationships/image" Target="../media/image41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8.png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7.svg"/><Relationship Id="rId14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01net.com/actualites/comment-la-fibre-optique-arrive-jusqu-a-chez-vous-1300062.html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marinecablemap.com/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image" Target="../media/image18.pn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sv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Paul JOLIVET</a:t>
            </a:r>
          </a:p>
          <a:p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Optical Fibre networks 3/4</a:t>
            </a:r>
            <a:br>
              <a:rPr lang="en-GB" dirty="0"/>
            </a:br>
            <a:r>
              <a:rPr lang="en-GB" sz="3200" dirty="0"/>
              <a:t>Network topologies</a:t>
            </a:r>
            <a:endParaRPr lang="en-GB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 </a:t>
            </a:r>
            <a:r>
              <a:rPr lang="fr-FR"/>
              <a:t>dec</a:t>
            </a:r>
            <a:r>
              <a:rPr lang="fr-FR" dirty="0"/>
              <a:t> 2024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429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76064"/>
          </a:xfrm>
        </p:spPr>
        <p:txBody>
          <a:bodyPr/>
          <a:lstStyle/>
          <a:p>
            <a:r>
              <a:rPr lang="fr-FR" dirty="0" err="1"/>
              <a:t>Towards</a:t>
            </a:r>
            <a:r>
              <a:rPr lang="fr-FR" dirty="0"/>
              <a:t> the end of </a:t>
            </a:r>
            <a:r>
              <a:rPr lang="fr-FR" dirty="0" err="1"/>
              <a:t>copper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584094A-5814-821B-6C18-9EB5C089F5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3848" y="1203598"/>
            <a:ext cx="1520552" cy="152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0B7F9F-C298-7E07-2A80-772F43F5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" y="1218144"/>
            <a:ext cx="9144000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6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71001"/>
            <a:ext cx="8280000" cy="508561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coaxial </a:t>
            </a:r>
            <a:r>
              <a:rPr lang="fr-FR" dirty="0" err="1"/>
              <a:t>link</a:t>
            </a:r>
            <a:r>
              <a:rPr lang="fr-FR" dirty="0"/>
              <a:t> for the </a:t>
            </a:r>
            <a:r>
              <a:rPr lang="fr-FR" dirty="0" err="1"/>
              <a:t>access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297999" y="4513537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AD8CF19-AC6F-48A3-BA99-B292E35A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347933"/>
            <a:ext cx="8280000" cy="2880059"/>
          </a:xfrm>
        </p:spPr>
        <p:txBody>
          <a:bodyPr/>
          <a:lstStyle/>
          <a:p>
            <a:r>
              <a:rPr lang="fr-FR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DOCSIS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fr-FR" b="1" i="0" u="sng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fr-FR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ata </a:t>
            </a:r>
            <a:r>
              <a:rPr lang="fr-FR" b="1" i="0" u="sng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</a:t>
            </a:r>
            <a:r>
              <a:rPr lang="fr-FR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 </a:t>
            </a:r>
            <a:r>
              <a:rPr lang="fr-FR" b="1" i="0" u="sng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fr-FR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able </a:t>
            </a:r>
            <a:r>
              <a:rPr lang="fr-FR" b="1" i="0" u="sng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fr-FR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ervice </a:t>
            </a:r>
            <a:r>
              <a:rPr lang="fr-FR" b="1" i="0" u="sng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fr-FR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nterface </a:t>
            </a:r>
            <a:r>
              <a:rPr lang="fr-FR" b="1" i="0" u="sng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fr-FR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pecification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fr-FR" dirty="0">
                <a:solidFill>
                  <a:srgbClr val="202122"/>
                </a:solidFill>
                <a:latin typeface="Arial" panose="020B0604020202020204" pitchFamily="34" charset="0"/>
              </a:rPr>
              <a:t>2 box chez Bouygues Telecom :</a:t>
            </a:r>
          </a:p>
          <a:p>
            <a:r>
              <a:rPr lang="fr-F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</a:p>
          <a:p>
            <a:endParaRPr lang="fr-F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fr-FR" dirty="0">
                <a:solidFill>
                  <a:srgbClr val="202122"/>
                </a:solidFill>
                <a:latin typeface="Arial" panose="020B0604020202020204" pitchFamily="34" charset="0"/>
              </a:rPr>
              <a:t>- OB1-C (</a:t>
            </a:r>
            <a:r>
              <a:rPr lang="fr-FR" dirty="0" err="1">
                <a:solidFill>
                  <a:srgbClr val="202122"/>
                </a:solidFill>
                <a:latin typeface="Arial" panose="020B0604020202020204" pitchFamily="34" charset="0"/>
              </a:rPr>
              <a:t>samsung</a:t>
            </a:r>
            <a:r>
              <a:rPr lang="fr-FR" dirty="0">
                <a:solidFill>
                  <a:srgbClr val="202122"/>
                </a:solidFill>
                <a:latin typeface="Arial" panose="020B0604020202020204" pitchFamily="34" charset="0"/>
              </a:rPr>
              <a:t>) </a:t>
            </a:r>
            <a:endParaRPr lang="fr-FR" cap="non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fr-F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fr-FR" dirty="0">
                <a:solidFill>
                  <a:srgbClr val="202122"/>
                </a:solidFill>
                <a:latin typeface="Arial" panose="020B0604020202020204" pitchFamily="34" charset="0"/>
              </a:rPr>
              <a:t>- GALGAL 3784B (SAGEM)</a:t>
            </a:r>
            <a:endParaRPr lang="fr-FR" cap="none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11" name="Trapèze 10">
            <a:extLst>
              <a:ext uri="{FF2B5EF4-FFF2-40B4-BE49-F238E27FC236}">
                <a16:creationId xmlns:a16="http://schemas.microsoft.com/office/drawing/2014/main" id="{2C18EFC0-81C2-41D2-B1DC-202116658710}"/>
              </a:ext>
            </a:extLst>
          </p:cNvPr>
          <p:cNvSpPr/>
          <p:nvPr/>
        </p:nvSpPr>
        <p:spPr>
          <a:xfrm rot="16200000">
            <a:off x="6030012" y="3778034"/>
            <a:ext cx="1656184" cy="971808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CMTS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327816-FAED-4168-B3A3-FC3654BD3139}"/>
              </a:ext>
            </a:extLst>
          </p:cNvPr>
          <p:cNvSpPr/>
          <p:nvPr/>
        </p:nvSpPr>
        <p:spPr>
          <a:xfrm>
            <a:off x="1187624" y="3564154"/>
            <a:ext cx="1044416" cy="285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modem</a:t>
            </a:r>
          </a:p>
        </p:txBody>
      </p:sp>
      <p:sp>
        <p:nvSpPr>
          <p:cNvPr id="14" name="Explosion : 14 points 13">
            <a:extLst>
              <a:ext uri="{FF2B5EF4-FFF2-40B4-BE49-F238E27FC236}">
                <a16:creationId xmlns:a16="http://schemas.microsoft.com/office/drawing/2014/main" id="{4077BBE7-A0F8-4AFF-BB50-DD3279599AE0}"/>
              </a:ext>
            </a:extLst>
          </p:cNvPr>
          <p:cNvSpPr/>
          <p:nvPr/>
        </p:nvSpPr>
        <p:spPr>
          <a:xfrm>
            <a:off x="3257969" y="3590008"/>
            <a:ext cx="2160240" cy="134785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HFC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D3EB8D-9CBE-4732-A43F-D767ED34F9F4}"/>
              </a:ext>
            </a:extLst>
          </p:cNvPr>
          <p:cNvSpPr/>
          <p:nvPr/>
        </p:nvSpPr>
        <p:spPr>
          <a:xfrm>
            <a:off x="1187624" y="4085202"/>
            <a:ext cx="1044416" cy="285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D6AD4-5253-4DE5-A51B-ACBD0C2EA2DF}"/>
              </a:ext>
            </a:extLst>
          </p:cNvPr>
          <p:cNvSpPr/>
          <p:nvPr/>
        </p:nvSpPr>
        <p:spPr>
          <a:xfrm>
            <a:off x="1187624" y="4629708"/>
            <a:ext cx="1044416" cy="285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modem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E8EAFC2-8C8E-4405-884D-B81A6EB49002}"/>
              </a:ext>
            </a:extLst>
          </p:cNvPr>
          <p:cNvCxnSpPr>
            <a:stCxn id="13" idx="3"/>
          </p:cNvCxnSpPr>
          <p:nvPr/>
        </p:nvCxnSpPr>
        <p:spPr>
          <a:xfrm>
            <a:off x="2232040" y="3706945"/>
            <a:ext cx="1475864" cy="142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CD246EE-5E6E-4CB4-87A3-40A323EC4BF8}"/>
              </a:ext>
            </a:extLst>
          </p:cNvPr>
          <p:cNvCxnSpPr/>
          <p:nvPr/>
        </p:nvCxnSpPr>
        <p:spPr>
          <a:xfrm flipV="1">
            <a:off x="2303978" y="4108660"/>
            <a:ext cx="1043886" cy="11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857DD82-7010-444A-BA27-6D5802764557}"/>
              </a:ext>
            </a:extLst>
          </p:cNvPr>
          <p:cNvCxnSpPr>
            <a:stCxn id="16" idx="3"/>
            <a:endCxn id="14" idx="1"/>
          </p:cNvCxnSpPr>
          <p:nvPr/>
        </p:nvCxnSpPr>
        <p:spPr>
          <a:xfrm flipV="1">
            <a:off x="2232040" y="4393543"/>
            <a:ext cx="1025929" cy="378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1138910-05FB-41BC-B819-BDD65621B3E9}"/>
              </a:ext>
            </a:extLst>
          </p:cNvPr>
          <p:cNvCxnSpPr>
            <a:stCxn id="11" idx="0"/>
            <a:endCxn id="14" idx="3"/>
          </p:cNvCxnSpPr>
          <p:nvPr/>
        </p:nvCxnSpPr>
        <p:spPr>
          <a:xfrm flipH="1" flipV="1">
            <a:off x="5418209" y="4004661"/>
            <a:ext cx="953991" cy="25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624355B-3FCF-46B1-8856-6D543C86A881}"/>
              </a:ext>
            </a:extLst>
          </p:cNvPr>
          <p:cNvCxnSpPr/>
          <p:nvPr/>
        </p:nvCxnSpPr>
        <p:spPr>
          <a:xfrm flipH="1">
            <a:off x="4716016" y="3037353"/>
            <a:ext cx="1224136" cy="52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DCD74F7-F12D-4723-B988-2F67136E9835}"/>
              </a:ext>
            </a:extLst>
          </p:cNvPr>
          <p:cNvSpPr txBox="1"/>
          <p:nvPr/>
        </p:nvSpPr>
        <p:spPr>
          <a:xfrm>
            <a:off x="5562743" y="2178760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/>
              <a:t>H</a:t>
            </a:r>
            <a:r>
              <a:rPr lang="fr-FR" dirty="0" err="1"/>
              <a:t>ybrid</a:t>
            </a:r>
            <a:r>
              <a:rPr lang="fr-FR" dirty="0"/>
              <a:t> </a:t>
            </a:r>
            <a:r>
              <a:rPr lang="fr-FR" b="1" u="sng" dirty="0"/>
              <a:t>F</a:t>
            </a:r>
            <a:r>
              <a:rPr lang="fr-FR" dirty="0"/>
              <a:t>ibre </a:t>
            </a:r>
            <a:r>
              <a:rPr lang="fr-FR" b="1" u="sng" dirty="0"/>
              <a:t>C</a:t>
            </a:r>
            <a:r>
              <a:rPr lang="fr-FR" dirty="0"/>
              <a:t>oaxial network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AD5E0D2-F44B-49D5-8944-C5DF6C80EE78}"/>
              </a:ext>
            </a:extLst>
          </p:cNvPr>
          <p:cNvSpPr txBox="1"/>
          <p:nvPr/>
        </p:nvSpPr>
        <p:spPr>
          <a:xfrm>
            <a:off x="7618700" y="3142611"/>
            <a:ext cx="1500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eCMTS</a:t>
            </a:r>
            <a:r>
              <a:rPr lang="fr-FR" dirty="0"/>
              <a:t> :</a:t>
            </a:r>
          </a:p>
          <a:p>
            <a:r>
              <a:rPr lang="fr-FR" dirty="0"/>
              <a:t>~OLT +</a:t>
            </a:r>
          </a:p>
          <a:p>
            <a:r>
              <a:rPr lang="fr-FR" dirty="0"/>
              <a:t>~ONT/CMTS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0B7F5D-9F21-8829-DB57-3258A4718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080" y="2650363"/>
            <a:ext cx="1505881" cy="8108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BA62F4E-0FBB-C9EA-B540-1A0392580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182" y="1981253"/>
            <a:ext cx="1541305" cy="8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1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32048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coaxial </a:t>
            </a:r>
            <a:r>
              <a:rPr lang="fr-FR" dirty="0" err="1"/>
              <a:t>link</a:t>
            </a:r>
            <a:r>
              <a:rPr lang="fr-FR" dirty="0"/>
              <a:t> for the </a:t>
            </a:r>
            <a:r>
              <a:rPr lang="fr-FR" dirty="0" err="1"/>
              <a:t>access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287655" y="4772050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4EF4EEF2-D9B6-405A-A1A3-A551D42E4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311040"/>
              </p:ext>
            </p:extLst>
          </p:nvPr>
        </p:nvGraphicFramePr>
        <p:xfrm>
          <a:off x="557999" y="927069"/>
          <a:ext cx="8280000" cy="340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656">
                  <a:extLst>
                    <a:ext uri="{9D8B030D-6E8A-4147-A177-3AD203B41FA5}">
                      <a16:colId xmlns:a16="http://schemas.microsoft.com/office/drawing/2014/main" val="417837173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322534680"/>
                    </a:ext>
                  </a:extLst>
                </a:gridCol>
                <a:gridCol w="1638166">
                  <a:extLst>
                    <a:ext uri="{9D8B030D-6E8A-4147-A177-3AD203B41FA5}">
                      <a16:colId xmlns:a16="http://schemas.microsoft.com/office/drawing/2014/main" val="2035036965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31059294"/>
                    </a:ext>
                  </a:extLst>
                </a:gridCol>
                <a:gridCol w="1637738">
                  <a:extLst>
                    <a:ext uri="{9D8B030D-6E8A-4147-A177-3AD203B41FA5}">
                      <a16:colId xmlns:a16="http://schemas.microsoft.com/office/drawing/2014/main" val="25253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DOCSIS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Année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Débit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QAM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1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5/40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TDMA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10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10/40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TDMA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219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30/40Mbps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+S-CDMA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10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30/1000Mbps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+S-CDMA / IPv6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128/256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39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2/10Gbps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+OFDM/OFDMA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4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10/10Gbps -  40/40 (10/6 en pratique)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+OFDMA+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45308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AB77CC9C-1F8E-4AB8-9AE0-BDA683237EF7}"/>
              </a:ext>
            </a:extLst>
          </p:cNvPr>
          <p:cNvSpPr txBox="1"/>
          <p:nvPr/>
        </p:nvSpPr>
        <p:spPr>
          <a:xfrm>
            <a:off x="467544" y="433574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hlinkClick r:id="rId3"/>
              </a:rPr>
              <a:t>DOCSIS® 4.0 </a:t>
            </a:r>
            <a:r>
              <a:rPr lang="fr-FR" sz="1100" dirty="0" err="1">
                <a:hlinkClick r:id="rId3"/>
              </a:rPr>
              <a:t>Technology</a:t>
            </a:r>
            <a:r>
              <a:rPr lang="fr-FR" sz="1100" dirty="0">
                <a:hlinkClick r:id="rId3"/>
              </a:rPr>
              <a:t> - </a:t>
            </a:r>
            <a:r>
              <a:rPr lang="fr-FR" sz="1100" dirty="0" err="1">
                <a:hlinkClick r:id="rId3"/>
              </a:rPr>
              <a:t>CableLabs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10742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1071315" y="3481790"/>
            <a:ext cx="6474999" cy="316808"/>
          </a:xfrm>
        </p:spPr>
        <p:txBody>
          <a:bodyPr/>
          <a:lstStyle/>
          <a:p>
            <a:r>
              <a:rPr lang="fr-FR" sz="1200" cap="none" dirty="0">
                <a:solidFill>
                  <a:schemeClr val="tx1"/>
                </a:solidFill>
              </a:rPr>
              <a:t>And </a:t>
            </a:r>
            <a:r>
              <a:rPr lang="fr-FR" sz="1200" cap="none" dirty="0" err="1">
                <a:solidFill>
                  <a:schemeClr val="tx1"/>
                </a:solidFill>
              </a:rPr>
              <a:t>also</a:t>
            </a:r>
            <a:r>
              <a:rPr lang="fr-FR" sz="1200" cap="none" dirty="0">
                <a:solidFill>
                  <a:schemeClr val="tx1"/>
                </a:solidFill>
              </a:rPr>
              <a:t> : </a:t>
            </a:r>
            <a:r>
              <a:rPr lang="fr-FR" sz="1200" dirty="0">
                <a:solidFill>
                  <a:schemeClr val="tx1"/>
                </a:solidFill>
              </a:rPr>
              <a:t>FTTS (</a:t>
            </a:r>
            <a:r>
              <a:rPr lang="fr-FR" sz="1200" b="1" u="sng" dirty="0" err="1">
                <a:solidFill>
                  <a:schemeClr val="tx1"/>
                </a:solidFill>
              </a:rPr>
              <a:t>s</a:t>
            </a:r>
            <a:r>
              <a:rPr lang="fr-FR" sz="1200" cap="none" dirty="0" err="1">
                <a:solidFill>
                  <a:schemeClr val="tx1"/>
                </a:solidFill>
              </a:rPr>
              <a:t>treet</a:t>
            </a:r>
            <a:r>
              <a:rPr lang="fr-FR" sz="1200" cap="none" dirty="0">
                <a:solidFill>
                  <a:schemeClr val="tx1"/>
                </a:solidFill>
              </a:rPr>
              <a:t>),</a:t>
            </a:r>
            <a:r>
              <a:rPr lang="fr-FR" sz="1200" dirty="0">
                <a:solidFill>
                  <a:schemeClr val="tx1"/>
                </a:solidFill>
              </a:rPr>
              <a:t> FTTN (</a:t>
            </a:r>
            <a:r>
              <a:rPr lang="fr-FR" sz="1200" b="1" u="sng" cap="none" dirty="0" err="1">
                <a:solidFill>
                  <a:schemeClr val="tx1"/>
                </a:solidFill>
              </a:rPr>
              <a:t>N</a:t>
            </a:r>
            <a:r>
              <a:rPr lang="fr-FR" sz="1200" cap="none" dirty="0" err="1">
                <a:solidFill>
                  <a:schemeClr val="tx1"/>
                </a:solidFill>
              </a:rPr>
              <a:t>eighbourhood</a:t>
            </a:r>
            <a:r>
              <a:rPr lang="fr-FR" sz="1200" dirty="0">
                <a:solidFill>
                  <a:schemeClr val="tx1"/>
                </a:solidFill>
              </a:rPr>
              <a:t>), FTTE (</a:t>
            </a:r>
            <a:r>
              <a:rPr lang="fr-FR" sz="1200" b="1" u="sng" cap="none" dirty="0">
                <a:solidFill>
                  <a:schemeClr val="tx1"/>
                </a:solidFill>
              </a:rPr>
              <a:t>E</a:t>
            </a:r>
            <a:r>
              <a:rPr lang="fr-FR" sz="1200" cap="none" dirty="0">
                <a:solidFill>
                  <a:schemeClr val="tx1"/>
                </a:solidFill>
              </a:rPr>
              <a:t>ntreprise</a:t>
            </a:r>
            <a:r>
              <a:rPr lang="fr-FR" sz="1200" dirty="0">
                <a:solidFill>
                  <a:schemeClr val="tx1"/>
                </a:solidFill>
              </a:rPr>
              <a:t>), …</a:t>
            </a:r>
          </a:p>
          <a:p>
            <a:endParaRPr lang="fr-FR" sz="1200" dirty="0">
              <a:solidFill>
                <a:schemeClr val="tx1"/>
              </a:solidFill>
            </a:endParaRPr>
          </a:p>
          <a:p>
            <a:r>
              <a:rPr lang="fr-FR" sz="1200" dirty="0">
                <a:solidFill>
                  <a:schemeClr val="tx1"/>
                </a:solidFill>
              </a:rPr>
              <a:t>FTTR (</a:t>
            </a:r>
            <a:r>
              <a:rPr lang="fr-FR" sz="1200" b="1" u="sng" cap="none" dirty="0">
                <a:solidFill>
                  <a:schemeClr val="tx1"/>
                </a:solidFill>
              </a:rPr>
              <a:t>R</a:t>
            </a:r>
            <a:r>
              <a:rPr lang="fr-FR" sz="1200" cap="none" dirty="0">
                <a:solidFill>
                  <a:schemeClr val="tx1"/>
                </a:solidFill>
              </a:rPr>
              <a:t>oom), a </a:t>
            </a:r>
            <a:r>
              <a:rPr lang="fr-FR" sz="1200" cap="none" dirty="0" err="1">
                <a:solidFill>
                  <a:schemeClr val="tx1"/>
                </a:solidFill>
              </a:rPr>
              <a:t>chinese</a:t>
            </a:r>
            <a:r>
              <a:rPr lang="fr-FR" sz="1200" cap="none" dirty="0">
                <a:solidFill>
                  <a:schemeClr val="tx1"/>
                </a:solidFill>
              </a:rPr>
              <a:t> manufacturer on the </a:t>
            </a:r>
            <a:r>
              <a:rPr lang="fr-FR" sz="1200" cap="none" dirty="0" err="1">
                <a:solidFill>
                  <a:schemeClr val="tx1"/>
                </a:solidFill>
              </a:rPr>
              <a:t>project</a:t>
            </a:r>
            <a:r>
              <a:rPr lang="fr-FR" sz="1200" cap="none" dirty="0">
                <a:solidFill>
                  <a:schemeClr val="tx1"/>
                </a:solidFill>
              </a:rPr>
              <a:t>. The </a:t>
            </a:r>
            <a:r>
              <a:rPr lang="fr-FR" sz="1200" cap="none" dirty="0" err="1">
                <a:solidFill>
                  <a:schemeClr val="tx1"/>
                </a:solidFill>
              </a:rPr>
              <a:t>principle</a:t>
            </a:r>
            <a:r>
              <a:rPr lang="fr-FR" sz="1200" cap="none" dirty="0">
                <a:solidFill>
                  <a:schemeClr val="tx1"/>
                </a:solidFill>
              </a:rPr>
              <a:t> </a:t>
            </a:r>
            <a:r>
              <a:rPr lang="fr-FR" sz="1200" cap="none" dirty="0" err="1">
                <a:solidFill>
                  <a:schemeClr val="tx1"/>
                </a:solidFill>
              </a:rPr>
              <a:t>is</a:t>
            </a:r>
            <a:r>
              <a:rPr lang="fr-FR" sz="1200" cap="none" dirty="0">
                <a:solidFill>
                  <a:schemeClr val="tx1"/>
                </a:solidFill>
              </a:rPr>
              <a:t> to use </a:t>
            </a:r>
            <a:r>
              <a:rPr lang="fr-FR" sz="1200" cap="none" dirty="0" err="1">
                <a:solidFill>
                  <a:schemeClr val="tx1"/>
                </a:solidFill>
              </a:rPr>
              <a:t>optical</a:t>
            </a:r>
            <a:r>
              <a:rPr lang="fr-FR" sz="1200" cap="none" dirty="0">
                <a:solidFill>
                  <a:schemeClr val="tx1"/>
                </a:solidFill>
              </a:rPr>
              <a:t> fibre </a:t>
            </a:r>
            <a:r>
              <a:rPr lang="fr-FR" sz="1200" cap="none" dirty="0" err="1">
                <a:solidFill>
                  <a:schemeClr val="tx1"/>
                </a:solidFill>
              </a:rPr>
              <a:t>within</a:t>
            </a:r>
            <a:r>
              <a:rPr lang="fr-FR" sz="1200" cap="none" dirty="0">
                <a:solidFill>
                  <a:schemeClr val="tx1"/>
                </a:solidFill>
              </a:rPr>
              <a:t> the local network to enable </a:t>
            </a:r>
            <a:r>
              <a:rPr lang="fr-FR" sz="1200" cap="none" dirty="0" err="1">
                <a:solidFill>
                  <a:schemeClr val="tx1"/>
                </a:solidFill>
              </a:rPr>
              <a:t>very</a:t>
            </a:r>
            <a:r>
              <a:rPr lang="fr-FR" sz="1200" cap="none" dirty="0">
                <a:solidFill>
                  <a:schemeClr val="tx1"/>
                </a:solidFill>
              </a:rPr>
              <a:t> high speed </a:t>
            </a:r>
            <a:r>
              <a:rPr lang="fr-FR" sz="1200" cap="none" dirty="0" err="1">
                <a:solidFill>
                  <a:schemeClr val="tx1"/>
                </a:solidFill>
              </a:rPr>
              <a:t>connection</a:t>
            </a:r>
            <a:r>
              <a:rPr lang="fr-FR" sz="1200" cap="none" dirty="0">
                <a:solidFill>
                  <a:schemeClr val="tx1"/>
                </a:solidFill>
              </a:rPr>
              <a:t>.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29452"/>
            <a:ext cx="8280000" cy="496027"/>
          </a:xfrm>
        </p:spPr>
        <p:txBody>
          <a:bodyPr/>
          <a:lstStyle/>
          <a:p>
            <a:r>
              <a:rPr lang="fr-FR" dirty="0" err="1"/>
              <a:t>FTTx</a:t>
            </a:r>
            <a:r>
              <a:rPr lang="fr-FR" dirty="0"/>
              <a:t>, </a:t>
            </a:r>
            <a:r>
              <a:rPr lang="fr-FR" dirty="0" err="1"/>
              <a:t>access</a:t>
            </a:r>
            <a:r>
              <a:rPr lang="fr-FR" dirty="0"/>
              <a:t> on </a:t>
            </a:r>
            <a:r>
              <a:rPr lang="fr-FR" dirty="0" err="1"/>
              <a:t>optical</a:t>
            </a:r>
            <a:r>
              <a:rPr lang="fr-FR" dirty="0"/>
              <a:t> fibre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343661" y="4724048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9A7506BE-35E6-444B-96E1-F6A16FAB81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983733"/>
              </p:ext>
            </p:extLst>
          </p:nvPr>
        </p:nvGraphicFramePr>
        <p:xfrm>
          <a:off x="1073618" y="601677"/>
          <a:ext cx="6840760" cy="2006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que 3" descr="Logement avec un remplissage uni">
            <a:extLst>
              <a:ext uri="{FF2B5EF4-FFF2-40B4-BE49-F238E27FC236}">
                <a16:creationId xmlns:a16="http://schemas.microsoft.com/office/drawing/2014/main" id="{6363758F-1E2D-4FBB-BEA8-436F80227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5400" y="1000239"/>
            <a:ext cx="914400" cy="914400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663E7222-8913-4C1C-AE12-01F79049C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443503"/>
              </p:ext>
            </p:extLst>
          </p:nvPr>
        </p:nvGraphicFramePr>
        <p:xfrm>
          <a:off x="1071315" y="2015950"/>
          <a:ext cx="6840760" cy="622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12" name="Groupe 11">
            <a:extLst>
              <a:ext uri="{FF2B5EF4-FFF2-40B4-BE49-F238E27FC236}">
                <a16:creationId xmlns:a16="http://schemas.microsoft.com/office/drawing/2014/main" id="{1AC40502-C8E9-494D-93C9-84EAD883797B}"/>
              </a:ext>
            </a:extLst>
          </p:cNvPr>
          <p:cNvGrpSpPr/>
          <p:nvPr/>
        </p:nvGrpSpPr>
        <p:grpSpPr>
          <a:xfrm>
            <a:off x="1061051" y="2793650"/>
            <a:ext cx="6834079" cy="622920"/>
            <a:chOff x="0" y="0"/>
            <a:chExt cx="6834079" cy="622920"/>
          </a:xfrm>
        </p:grpSpPr>
        <p:sp>
          <p:nvSpPr>
            <p:cNvPr id="13" name="Flèche : pentagone 12">
              <a:extLst>
                <a:ext uri="{FF2B5EF4-FFF2-40B4-BE49-F238E27FC236}">
                  <a16:creationId xmlns:a16="http://schemas.microsoft.com/office/drawing/2014/main" id="{6AE77D63-4028-492A-B4D9-5012D77416A0}"/>
                </a:ext>
              </a:extLst>
            </p:cNvPr>
            <p:cNvSpPr/>
            <p:nvPr/>
          </p:nvSpPr>
          <p:spPr>
            <a:xfrm>
              <a:off x="0" y="0"/>
              <a:ext cx="6834079" cy="622920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Flèche : pentagone 4">
              <a:extLst>
                <a:ext uri="{FF2B5EF4-FFF2-40B4-BE49-F238E27FC236}">
                  <a16:creationId xmlns:a16="http://schemas.microsoft.com/office/drawing/2014/main" id="{39D3041A-F7F4-42C9-9852-41AE38A02C7A}"/>
                </a:ext>
              </a:extLst>
            </p:cNvPr>
            <p:cNvSpPr txBox="1"/>
            <p:nvPr/>
          </p:nvSpPr>
          <p:spPr>
            <a:xfrm>
              <a:off x="0" y="0"/>
              <a:ext cx="6678349" cy="6229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346" tIns="50673" rIns="25337" bIns="50673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900" kern="1200" dirty="0"/>
                <a:t>FTTA</a:t>
              </a:r>
            </a:p>
          </p:txBody>
        </p:sp>
      </p:grpSp>
      <p:pic>
        <p:nvPicPr>
          <p:cNvPr id="16" name="Graphique 15" descr="Ville avec un remplissage uni">
            <a:extLst>
              <a:ext uri="{FF2B5EF4-FFF2-40B4-BE49-F238E27FC236}">
                <a16:creationId xmlns:a16="http://schemas.microsoft.com/office/drawing/2014/main" id="{D02CB116-2701-4A15-910D-D7498320CA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33169" y="1868487"/>
            <a:ext cx="914400" cy="914400"/>
          </a:xfrm>
          <a:prstGeom prst="rect">
            <a:avLst/>
          </a:prstGeom>
        </p:spPr>
      </p:pic>
      <p:pic>
        <p:nvPicPr>
          <p:cNvPr id="18" name="Graphique 17" descr="Antenne relais téléphonique avec un remplissage uni">
            <a:extLst>
              <a:ext uri="{FF2B5EF4-FFF2-40B4-BE49-F238E27FC236}">
                <a16:creationId xmlns:a16="http://schemas.microsoft.com/office/drawing/2014/main" id="{45854780-3088-4196-A0C6-BF56271C2C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51719" y="2621728"/>
            <a:ext cx="779740" cy="7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9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FTTH </a:t>
            </a:r>
            <a:r>
              <a:rPr lang="fr-FR"/>
              <a:t>network architecture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6947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31590"/>
            <a:ext cx="6390266" cy="3494410"/>
          </a:xfrm>
        </p:spPr>
        <p:txBody>
          <a:bodyPr/>
          <a:lstStyle/>
          <a:p>
            <a:r>
              <a:rPr lang="en-GB" dirty="0" err="1"/>
              <a:t>Fiber</a:t>
            </a:r>
            <a:r>
              <a:rPr lang="en-GB" dirty="0"/>
              <a:t> networks to deliver </a:t>
            </a:r>
            <a:r>
              <a:rPr lang="en-GB" dirty="0" err="1"/>
              <a:t>internat</a:t>
            </a:r>
            <a:r>
              <a:rPr lang="en-GB" dirty="0"/>
              <a:t> at the Home</a:t>
            </a:r>
          </a:p>
          <a:p>
            <a:pPr lvl="1"/>
            <a:r>
              <a:rPr lang="en-GB" dirty="0"/>
              <a:t>Several systems were tested depending on deployment constraints</a:t>
            </a:r>
          </a:p>
          <a:p>
            <a:pPr lvl="2"/>
            <a:r>
              <a:rPr lang="en-GB" dirty="0" err="1"/>
              <a:t>Fiber</a:t>
            </a:r>
            <a:r>
              <a:rPr lang="en-GB" dirty="0"/>
              <a:t> To The Home (FTTH)</a:t>
            </a:r>
          </a:p>
          <a:p>
            <a:pPr marL="125413" lvl="2" indent="-125413"/>
            <a:r>
              <a:rPr lang="en-GB" dirty="0"/>
              <a:t>For the history, systems offering the last hop based on coaxial cable or sometimes even copper line</a:t>
            </a:r>
          </a:p>
          <a:p>
            <a:pPr marL="431413" lvl="3" indent="-125413"/>
            <a:r>
              <a:rPr lang="en-GB" dirty="0" err="1"/>
              <a:t>Fiber</a:t>
            </a:r>
            <a:r>
              <a:rPr lang="en-GB" dirty="0"/>
              <a:t> To The Last amplifier (</a:t>
            </a:r>
            <a:r>
              <a:rPr lang="en-GB" dirty="0" err="1"/>
              <a:t>FTTLa</a:t>
            </a:r>
            <a:r>
              <a:rPr lang="en-GB" dirty="0"/>
              <a:t>) / FTTN (</a:t>
            </a:r>
            <a:r>
              <a:rPr lang="en-GB" dirty="0" err="1"/>
              <a:t>Fiber</a:t>
            </a:r>
            <a:r>
              <a:rPr lang="en-GB" dirty="0"/>
              <a:t> To The </a:t>
            </a:r>
            <a:r>
              <a:rPr lang="en-GB" dirty="0" err="1"/>
              <a:t>Neighborhood</a:t>
            </a:r>
            <a:r>
              <a:rPr lang="en-GB" dirty="0"/>
              <a:t>)</a:t>
            </a:r>
          </a:p>
          <a:p>
            <a:pPr marL="431413" lvl="3" indent="-125413"/>
            <a:r>
              <a:rPr lang="en-GB" dirty="0" err="1"/>
              <a:t>Fiber</a:t>
            </a:r>
            <a:r>
              <a:rPr lang="en-GB" dirty="0"/>
              <a:t> To The … Node / Curb / … (variable according to distance)</a:t>
            </a:r>
          </a:p>
          <a:p>
            <a:pPr marL="431413" lvl="3" indent="-125413"/>
            <a:r>
              <a:rPr lang="en-GB" dirty="0" err="1"/>
              <a:t>Fiber</a:t>
            </a:r>
            <a:r>
              <a:rPr lang="en-GB" dirty="0"/>
              <a:t> To The Building (FTTB)</a:t>
            </a:r>
          </a:p>
          <a:p>
            <a:pPr marL="125413" lvl="2" indent="-125413"/>
            <a:endParaRPr lang="en-GB" dirty="0"/>
          </a:p>
          <a:p>
            <a:pPr marL="125413" lvl="1" indent="-125413"/>
            <a:r>
              <a:rPr lang="en-GB" dirty="0"/>
              <a:t>Some rate limitations on the last hop, however much more than </a:t>
            </a:r>
            <a:r>
              <a:rPr lang="en-GB" dirty="0" err="1"/>
              <a:t>xDSL</a:t>
            </a:r>
            <a:endParaRPr lang="en-GB" dirty="0"/>
          </a:p>
          <a:p>
            <a:pPr marL="125413" lvl="1" indent="-125413"/>
            <a:r>
              <a:rPr lang="en-GB" dirty="0"/>
              <a:t>An optical fibre network anyways underneath</a:t>
            </a:r>
          </a:p>
          <a:p>
            <a:pPr lvl="1"/>
            <a:endParaRPr lang="en-GB" dirty="0"/>
          </a:p>
          <a:p>
            <a:r>
              <a:rPr lang="en-GB" dirty="0"/>
              <a:t>Characteristics of the network</a:t>
            </a:r>
          </a:p>
          <a:p>
            <a:pPr lvl="1"/>
            <a:r>
              <a:rPr lang="en-GB" dirty="0"/>
              <a:t>Optical fibre core</a:t>
            </a:r>
          </a:p>
          <a:p>
            <a:pPr lvl="1"/>
            <a:r>
              <a:rPr lang="en-GB" dirty="0"/>
              <a:t>PON architecture for the network</a:t>
            </a:r>
          </a:p>
          <a:p>
            <a:pPr lvl="1"/>
            <a:r>
              <a:rPr lang="en-GB" dirty="0"/>
              <a:t>End connection on an operator box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FTTH, Internet access at home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1026" name="Picture 2" descr="Bbox Ultym Fibre : haut débit, abonnement TV &amp; bonus | Bouygues Telecom">
            <a:extLst>
              <a:ext uri="{FF2B5EF4-FFF2-40B4-BE49-F238E27FC236}">
                <a16:creationId xmlns:a16="http://schemas.microsoft.com/office/drawing/2014/main" id="{73655464-4E01-4515-B8C9-A8A18A4D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87063"/>
            <a:ext cx="1296144" cy="15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25118E-45CF-433D-A1A2-58557DCC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987573"/>
            <a:ext cx="2018140" cy="269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21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5187"/>
            <a:ext cx="8280000" cy="414455"/>
          </a:xfrm>
        </p:spPr>
        <p:txBody>
          <a:bodyPr/>
          <a:lstStyle/>
          <a:p>
            <a:r>
              <a:rPr lang="fr-FR" dirty="0"/>
              <a:t>FTTH passive network architecture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297999" y="4047934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663E7222-8913-4C1C-AE12-01F79049CC17}"/>
              </a:ext>
            </a:extLst>
          </p:cNvPr>
          <p:cNvGraphicFramePr/>
          <p:nvPr/>
        </p:nvGraphicFramePr>
        <p:xfrm>
          <a:off x="1049019" y="2236862"/>
          <a:ext cx="6840760" cy="622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e 1">
            <a:extLst>
              <a:ext uri="{FF2B5EF4-FFF2-40B4-BE49-F238E27FC236}">
                <a16:creationId xmlns:a16="http://schemas.microsoft.com/office/drawing/2014/main" id="{9BFBE60B-8D6B-1527-7E3A-D68C6566E03E}"/>
              </a:ext>
            </a:extLst>
          </p:cNvPr>
          <p:cNvGrpSpPr/>
          <p:nvPr/>
        </p:nvGrpSpPr>
        <p:grpSpPr>
          <a:xfrm>
            <a:off x="79765" y="1059582"/>
            <a:ext cx="8984470" cy="2474082"/>
            <a:chOff x="1358665" y="987574"/>
            <a:chExt cx="8984470" cy="24740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A7109F3-9E0F-6751-E64B-3E44F5F9F291}"/>
                </a:ext>
              </a:extLst>
            </p:cNvPr>
            <p:cNvGrpSpPr/>
            <p:nvPr/>
          </p:nvGrpSpPr>
          <p:grpSpPr>
            <a:xfrm>
              <a:off x="4274989" y="987574"/>
              <a:ext cx="1053117" cy="1647779"/>
              <a:chOff x="4175956" y="980728"/>
              <a:chExt cx="1404156" cy="2197038"/>
            </a:xfrm>
          </p:grpSpPr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86AC70DD-6DD4-589C-A9E1-807CFDFF859F}"/>
                  </a:ext>
                </a:extLst>
              </p:cNvPr>
              <p:cNvGrpSpPr/>
              <p:nvPr/>
            </p:nvGrpSpPr>
            <p:grpSpPr>
              <a:xfrm>
                <a:off x="4175956" y="980728"/>
                <a:ext cx="1404156" cy="2196244"/>
                <a:chOff x="0" y="-171400"/>
                <a:chExt cx="4032250" cy="5528478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143A5A9D-F69F-ECAC-2A47-6F8068091D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77671"/>
                  <a:ext cx="4032250" cy="4479407"/>
                </a:xfrm>
                <a:prstGeom prst="rect">
                  <a:avLst/>
                </a:prstGeom>
                <a:solidFill>
                  <a:srgbClr val="FFFF99"/>
                </a:solidFill>
                <a:ln w="19050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 sz="1350" dirty="0"/>
                </a:p>
              </p:txBody>
            </p:sp>
            <p:sp>
              <p:nvSpPr>
                <p:cNvPr id="88" name="AutoShape 6">
                  <a:extLst>
                    <a:ext uri="{FF2B5EF4-FFF2-40B4-BE49-F238E27FC236}">
                      <a16:creationId xmlns:a16="http://schemas.microsoft.com/office/drawing/2014/main" id="{3739AD6F-2230-3B8C-86D9-03844C2B9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0" y="3916"/>
                  <a:ext cx="4032250" cy="873754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990033"/>
                </a:solidFill>
                <a:ln w="19050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 sz="1350" dirty="0"/>
                </a:p>
              </p:txBody>
            </p:sp>
            <p:grpSp>
              <p:nvGrpSpPr>
                <p:cNvPr id="89" name="Group 7">
                  <a:extLst>
                    <a:ext uri="{FF2B5EF4-FFF2-40B4-BE49-F238E27FC236}">
                      <a16:creationId xmlns:a16="http://schemas.microsoft.com/office/drawing/2014/main" id="{6A6F62E5-B12C-DD45-B8D8-7ADBAC7473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7898" y="1226889"/>
                  <a:ext cx="386864" cy="349219"/>
                  <a:chOff x="2352" y="2208"/>
                  <a:chExt cx="192" cy="144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4F1904CC-53F6-CA00-78BD-888176E694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0EA49F60-E3DF-01BA-35DE-8A124F8407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grpSp>
              <p:nvGrpSpPr>
                <p:cNvPr id="90" name="Group 10">
                  <a:extLst>
                    <a:ext uri="{FF2B5EF4-FFF2-40B4-BE49-F238E27FC236}">
                      <a16:creationId xmlns:a16="http://schemas.microsoft.com/office/drawing/2014/main" id="{24F6619B-CFF0-6FA1-89FD-28CEC0B4C4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1101" y="1226889"/>
                  <a:ext cx="386864" cy="349219"/>
                  <a:chOff x="2352" y="2208"/>
                  <a:chExt cx="192" cy="144"/>
                </a:xfrm>
              </p:grpSpPr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BA09DD7A-4AF9-1A8D-69A2-2CF46D1816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996B2F6A-D439-5ED5-379B-63660C534D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grpSp>
              <p:nvGrpSpPr>
                <p:cNvPr id="91" name="Group 13">
                  <a:extLst>
                    <a:ext uri="{FF2B5EF4-FFF2-40B4-BE49-F238E27FC236}">
                      <a16:creationId xmlns:a16="http://schemas.microsoft.com/office/drawing/2014/main" id="{7858F8EA-1AFD-3554-8D98-881680463B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3545" y="4506097"/>
                  <a:ext cx="385160" cy="849769"/>
                  <a:chOff x="2352" y="2393"/>
                  <a:chExt cx="144" cy="292"/>
                </a:xfrm>
              </p:grpSpPr>
              <p:sp>
                <p:nvSpPr>
                  <p:cNvPr id="125" name="Oval 14">
                    <a:extLst>
                      <a:ext uri="{FF2B5EF4-FFF2-40B4-BE49-F238E27FC236}">
                        <a16:creationId xmlns:a16="http://schemas.microsoft.com/office/drawing/2014/main" id="{B0DEDBBF-6733-67D1-4E00-086E1DB37E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393"/>
                    <a:ext cx="144" cy="10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26" name="Oval 15">
                    <a:extLst>
                      <a:ext uri="{FF2B5EF4-FFF2-40B4-BE49-F238E27FC236}">
                        <a16:creationId xmlns:a16="http://schemas.microsoft.com/office/drawing/2014/main" id="{9EE529D5-3AA0-75EC-854A-787F012278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78" y="2415"/>
                    <a:ext cx="96" cy="54"/>
                  </a:xfrm>
                  <a:prstGeom prst="ellipse">
                    <a:avLst/>
                  </a:prstGeom>
                  <a:solidFill>
                    <a:srgbClr val="DEDEDE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C3FA2A2A-7414-1501-10CA-CD32438F3E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493"/>
                    <a:ext cx="144" cy="192"/>
                  </a:xfrm>
                  <a:prstGeom prst="rect">
                    <a:avLst/>
                  </a:prstGeom>
                  <a:solidFill>
                    <a:srgbClr val="969696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grpSp>
                <p:nvGrpSpPr>
                  <p:cNvPr id="128" name="Group 17">
                    <a:extLst>
                      <a:ext uri="{FF2B5EF4-FFF2-40B4-BE49-F238E27FC236}">
                        <a16:creationId xmlns:a16="http://schemas.microsoft.com/office/drawing/2014/main" id="{9E571894-3B2C-B92F-1FB9-4B56BCBBF67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388" y="2477"/>
                    <a:ext cx="73" cy="208"/>
                    <a:chOff x="2400" y="2489"/>
                    <a:chExt cx="73" cy="208"/>
                  </a:xfrm>
                </p:grpSpPr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98B23768-2736-E148-9E95-3388534B5A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0" y="2489"/>
                      <a:ext cx="25" cy="25"/>
                    </a:xfrm>
                    <a:prstGeom prst="rect">
                      <a:avLst/>
                    </a:prstGeom>
                    <a:solidFill>
                      <a:srgbClr val="DEDEDE"/>
                    </a:solidFill>
                    <a:ln w="0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 sz="1350" dirty="0"/>
                    </a:p>
                  </p:txBody>
                </p:sp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C15E6751-3C48-5E55-715D-358969A75B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48" y="2489"/>
                      <a:ext cx="25" cy="25"/>
                    </a:xfrm>
                    <a:prstGeom prst="rect">
                      <a:avLst/>
                    </a:prstGeom>
                    <a:solidFill>
                      <a:srgbClr val="DEDEDE"/>
                    </a:solidFill>
                    <a:ln w="0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 sz="1350" dirty="0"/>
                    </a:p>
                  </p:txBody>
                </p:sp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id="{D4A26A45-E5AB-E770-E425-7C2588A66C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0" y="2496"/>
                      <a:ext cx="25" cy="25"/>
                    </a:xfrm>
                    <a:prstGeom prst="rect">
                      <a:avLst/>
                    </a:prstGeom>
                    <a:solidFill>
                      <a:srgbClr val="DEDEDE"/>
                    </a:solidFill>
                    <a:ln w="0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 sz="1350" dirty="0"/>
                    </a:p>
                  </p:txBody>
                </p:sp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B7E90C45-0B0D-E5B8-F798-2C5A3C6705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48" y="2672"/>
                      <a:ext cx="25" cy="25"/>
                    </a:xfrm>
                    <a:prstGeom prst="rect">
                      <a:avLst/>
                    </a:prstGeom>
                    <a:solidFill>
                      <a:srgbClr val="DEDEDE"/>
                    </a:solidFill>
                    <a:ln w="0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 sz="1350" dirty="0"/>
                    </a:p>
                  </p:txBody>
                </p:sp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A5876CF4-FF8F-CC86-C1E2-A6AE96C473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0" y="2544"/>
                      <a:ext cx="25" cy="25"/>
                    </a:xfrm>
                    <a:prstGeom prst="rect">
                      <a:avLst/>
                    </a:prstGeom>
                    <a:solidFill>
                      <a:srgbClr val="DEDEDE"/>
                    </a:solidFill>
                    <a:ln w="0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 sz="1350" dirty="0"/>
                    </a:p>
                  </p:txBody>
                </p:sp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4CB0AE52-3215-B06A-DBF4-A594BD8D4A1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48" y="2544"/>
                      <a:ext cx="25" cy="25"/>
                    </a:xfrm>
                    <a:prstGeom prst="rect">
                      <a:avLst/>
                    </a:prstGeom>
                    <a:solidFill>
                      <a:srgbClr val="DEDEDE"/>
                    </a:solidFill>
                    <a:ln w="0">
                      <a:solidFill>
                        <a:srgbClr val="969696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fr-F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fr-FR" sz="1350" dirty="0"/>
                    </a:p>
                  </p:txBody>
                </p:sp>
              </p:grpSp>
            </p:grpSp>
            <p:grpSp>
              <p:nvGrpSpPr>
                <p:cNvPr id="92" name="Group 24">
                  <a:extLst>
                    <a:ext uri="{FF2B5EF4-FFF2-40B4-BE49-F238E27FC236}">
                      <a16:creationId xmlns:a16="http://schemas.microsoft.com/office/drawing/2014/main" id="{77EADF38-2499-0119-0572-05F2894685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7898" y="2625177"/>
                  <a:ext cx="386864" cy="349219"/>
                  <a:chOff x="2352" y="2208"/>
                  <a:chExt cx="192" cy="144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230BE192-5EA1-823E-AB04-BF773C881C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C485EC0C-CFA5-426B-2EF6-C497EB7AE3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grpSp>
              <p:nvGrpSpPr>
                <p:cNvPr id="93" name="Group 27">
                  <a:extLst>
                    <a:ext uri="{FF2B5EF4-FFF2-40B4-BE49-F238E27FC236}">
                      <a16:creationId xmlns:a16="http://schemas.microsoft.com/office/drawing/2014/main" id="{035AA1BB-D20E-AE2D-F0AC-3EA69D8416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1101" y="2625177"/>
                  <a:ext cx="386864" cy="349219"/>
                  <a:chOff x="2352" y="2208"/>
                  <a:chExt cx="192" cy="144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7FF8B1DB-4DC1-F30C-A363-EC8FC98FA9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E4E66DDE-007D-02B2-AC74-E12DAA2F71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grpSp>
              <p:nvGrpSpPr>
                <p:cNvPr id="94" name="Group 30">
                  <a:extLst>
                    <a:ext uri="{FF2B5EF4-FFF2-40B4-BE49-F238E27FC236}">
                      <a16:creationId xmlns:a16="http://schemas.microsoft.com/office/drawing/2014/main" id="{97E147A0-4004-7EE7-193A-3661FF9981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7898" y="4022052"/>
                  <a:ext cx="386864" cy="350633"/>
                  <a:chOff x="2352" y="2208"/>
                  <a:chExt cx="192" cy="144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E0FC824D-5B15-21A4-622B-DFFD1BF990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70DB6884-8FE6-ABED-7694-0FE206FDF5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grpSp>
              <p:nvGrpSpPr>
                <p:cNvPr id="95" name="Group 33">
                  <a:extLst>
                    <a:ext uri="{FF2B5EF4-FFF2-40B4-BE49-F238E27FC236}">
                      <a16:creationId xmlns:a16="http://schemas.microsoft.com/office/drawing/2014/main" id="{DBAB3F02-3BC1-FB4F-45D5-1C9B17CCB7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1101" y="4022052"/>
                  <a:ext cx="386864" cy="350633"/>
                  <a:chOff x="2352" y="2208"/>
                  <a:chExt cx="192" cy="144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D49DAE5A-F18C-4D1E-F665-0541D0110F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47A185CC-1817-0B32-64DF-12444391BD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grpSp>
              <p:nvGrpSpPr>
                <p:cNvPr id="96" name="Group 38">
                  <a:extLst>
                    <a:ext uri="{FF2B5EF4-FFF2-40B4-BE49-F238E27FC236}">
                      <a16:creationId xmlns:a16="http://schemas.microsoft.com/office/drawing/2014/main" id="{C6680C13-598C-FCA7-6E7C-2458E01EDC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3603" y="1226889"/>
                  <a:ext cx="386864" cy="349219"/>
                  <a:chOff x="2352" y="2208"/>
                  <a:chExt cx="192" cy="144"/>
                </a:xfrm>
              </p:grpSpPr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624389B1-AF49-D27C-46E2-4985F297E6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0CE92ED4-6E3B-C995-848B-246BECCA49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grpSp>
              <p:nvGrpSpPr>
                <p:cNvPr id="97" name="Group 41">
                  <a:extLst>
                    <a:ext uri="{FF2B5EF4-FFF2-40B4-BE49-F238E27FC236}">
                      <a16:creationId xmlns:a16="http://schemas.microsoft.com/office/drawing/2014/main" id="{97635242-B446-AF33-5503-6E3AD18A1D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3603" y="2625177"/>
                  <a:ext cx="386864" cy="349219"/>
                  <a:chOff x="2352" y="2208"/>
                  <a:chExt cx="192" cy="144"/>
                </a:xfrm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C2B900D7-BF8A-0D05-1AD3-1AA28A768E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B954CEF7-501B-9D3E-ECA1-4FE72A70D7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grpSp>
              <p:nvGrpSpPr>
                <p:cNvPr id="98" name="Group 44">
                  <a:extLst>
                    <a:ext uri="{FF2B5EF4-FFF2-40B4-BE49-F238E27FC236}">
                      <a16:creationId xmlns:a16="http://schemas.microsoft.com/office/drawing/2014/main" id="{E0297AEF-1E0F-EC91-AF88-49C7E74B88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3603" y="4022052"/>
                  <a:ext cx="386864" cy="350633"/>
                  <a:chOff x="2352" y="2208"/>
                  <a:chExt cx="192" cy="144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CB76CCC5-80A7-7122-621C-B5C4FA8C87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236AD828-F3E1-92D1-275C-56158AFF6F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grpSp>
              <p:nvGrpSpPr>
                <p:cNvPr id="99" name="Group 47">
                  <a:extLst>
                    <a:ext uri="{FF2B5EF4-FFF2-40B4-BE49-F238E27FC236}">
                      <a16:creationId xmlns:a16="http://schemas.microsoft.com/office/drawing/2014/main" id="{C64BBA85-CDF5-3DE4-932F-C667A2053D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39184" y="1226889"/>
                  <a:ext cx="391978" cy="349219"/>
                  <a:chOff x="2352" y="2208"/>
                  <a:chExt cx="192" cy="144"/>
                </a:xfrm>
              </p:grpSpPr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F3C438D0-FA8B-4689-84F9-A067E99C5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86AFBDD5-1D40-5FA4-E223-C67587BB4F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grpSp>
              <p:nvGrpSpPr>
                <p:cNvPr id="100" name="Group 50">
                  <a:extLst>
                    <a:ext uri="{FF2B5EF4-FFF2-40B4-BE49-F238E27FC236}">
                      <a16:creationId xmlns:a16="http://schemas.microsoft.com/office/drawing/2014/main" id="{752B0F40-C463-1A1D-3594-4BF6402E75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39184" y="2625177"/>
                  <a:ext cx="391978" cy="349219"/>
                  <a:chOff x="2352" y="2208"/>
                  <a:chExt cx="192" cy="144"/>
                </a:xfrm>
              </p:grpSpPr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A76CB97D-515A-22D0-CF79-D1F0FED597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A950AAB1-77CB-3902-1C2C-08CBF3DA7D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grpSp>
              <p:nvGrpSpPr>
                <p:cNvPr id="101" name="Group 53">
                  <a:extLst>
                    <a:ext uri="{FF2B5EF4-FFF2-40B4-BE49-F238E27FC236}">
                      <a16:creationId xmlns:a16="http://schemas.microsoft.com/office/drawing/2014/main" id="{D6D0BF39-1D72-3766-C69C-8BF4168487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39184" y="4022052"/>
                  <a:ext cx="391978" cy="350633"/>
                  <a:chOff x="2352" y="2208"/>
                  <a:chExt cx="192" cy="144"/>
                </a:xfrm>
              </p:grpSpPr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756B6719-45E1-70BA-70FD-FD385C9260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E4F88DC9-6042-5534-B8B2-5F20621CB5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48" y="2208"/>
                    <a:ext cx="96" cy="144"/>
                  </a:xfrm>
                  <a:prstGeom prst="rect">
                    <a:avLst/>
                  </a:prstGeom>
                  <a:solidFill>
                    <a:srgbClr val="DEDEDE"/>
                  </a:solidFill>
                  <a:ln w="9525">
                    <a:solidFill>
                      <a:srgbClr val="969696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fr-FR" sz="1350" dirty="0"/>
                  </a:p>
                </p:txBody>
              </p:sp>
            </p:grpSp>
            <p:sp>
              <p:nvSpPr>
                <p:cNvPr id="102" name="Line 56">
                  <a:extLst>
                    <a:ext uri="{FF2B5EF4-FFF2-40B4-BE49-F238E27FC236}">
                      <a16:creationId xmlns:a16="http://schemas.microsoft.com/office/drawing/2014/main" id="{48AA6584-4443-0545-EDC7-254A8707EF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274545"/>
                  <a:ext cx="4032250" cy="0"/>
                </a:xfrm>
                <a:prstGeom prst="line">
                  <a:avLst/>
                </a:prstGeom>
                <a:noFill/>
                <a:ln w="9525">
                  <a:solidFill>
                    <a:srgbClr val="C0C0C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 sz="1350" dirty="0"/>
                </a:p>
              </p:txBody>
            </p:sp>
            <p:sp>
              <p:nvSpPr>
                <p:cNvPr id="103" name="Line 57">
                  <a:extLst>
                    <a:ext uri="{FF2B5EF4-FFF2-40B4-BE49-F238E27FC236}">
                      <a16:creationId xmlns:a16="http://schemas.microsoft.com/office/drawing/2014/main" id="{8D464AC0-EB11-284E-285D-39519473A8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672833"/>
                  <a:ext cx="4032250" cy="0"/>
                </a:xfrm>
                <a:prstGeom prst="line">
                  <a:avLst/>
                </a:prstGeom>
                <a:noFill/>
                <a:ln w="9525">
                  <a:solidFill>
                    <a:srgbClr val="C0C0C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 sz="1350" dirty="0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ABCEE057-32F3-4FF0-B175-C80B0204B7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0032" y="-171400"/>
                  <a:ext cx="201101" cy="466567"/>
                </a:xfrm>
                <a:prstGeom prst="rect">
                  <a:avLst/>
                </a:prstGeom>
                <a:solidFill>
                  <a:srgbClr val="990033"/>
                </a:solidFill>
                <a:ln w="12700">
                  <a:solidFill>
                    <a:srgbClr val="969696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 sz="1350" dirty="0"/>
                </a:p>
              </p:txBody>
            </p:sp>
          </p:grp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6D6E4DCB-8FB2-7DFC-33B0-C6029292F448}"/>
                  </a:ext>
                </a:extLst>
              </p:cNvPr>
              <p:cNvCxnSpPr/>
              <p:nvPr/>
            </p:nvCxnSpPr>
            <p:spPr bwMode="auto">
              <a:xfrm rot="5400000">
                <a:off x="4121950" y="2294874"/>
                <a:ext cx="176419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611A0F33-8852-2185-B873-CF447AE79810}"/>
                  </a:ext>
                </a:extLst>
              </p:cNvPr>
              <p:cNvCxnSpPr/>
              <p:nvPr/>
            </p:nvCxnSpPr>
            <p:spPr bwMode="auto">
              <a:xfrm rot="5400000">
                <a:off x="3797120" y="2294080"/>
                <a:ext cx="176419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AB877D5-8115-6F6B-D352-0677DCFBD6AC}"/>
                </a:ext>
              </a:extLst>
            </p:cNvPr>
            <p:cNvSpPr txBox="1"/>
            <p:nvPr/>
          </p:nvSpPr>
          <p:spPr>
            <a:xfrm>
              <a:off x="8032796" y="1478365"/>
              <a:ext cx="2258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900" dirty="0">
                  <a:solidFill>
                    <a:srgbClr val="EC6303"/>
                  </a:solidFill>
                </a:rPr>
                <a:t>PMI  =  Point de Mutualisation Immeuble</a:t>
              </a:r>
            </a:p>
            <a:p>
              <a:r>
                <a:rPr lang="fr-FR" sz="900" dirty="0">
                  <a:solidFill>
                    <a:srgbClr val="EC6303"/>
                  </a:solidFill>
                </a:rPr>
                <a:t>PME = Point de Mutualisation Extérieur</a:t>
              </a:r>
            </a:p>
            <a:p>
              <a:r>
                <a:rPr lang="fr-FR" sz="900" dirty="0">
                  <a:solidFill>
                    <a:srgbClr val="EC6303"/>
                  </a:solidFill>
                </a:rPr>
                <a:t>PBO = Point de Branchement Optique</a:t>
              </a:r>
            </a:p>
            <a:p>
              <a:r>
                <a:rPr lang="fr-FR" sz="900" dirty="0">
                  <a:solidFill>
                    <a:srgbClr val="EC6303"/>
                  </a:solidFill>
                </a:rPr>
                <a:t>PTO = Point de Terminaison Optique</a:t>
              </a: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0FDAF76C-FDEF-A77F-BF75-33D447EB3350}"/>
                </a:ext>
              </a:extLst>
            </p:cNvPr>
            <p:cNvGrpSpPr/>
            <p:nvPr/>
          </p:nvGrpSpPr>
          <p:grpSpPr>
            <a:xfrm>
              <a:off x="1358665" y="1635648"/>
              <a:ext cx="6426669" cy="1271562"/>
              <a:chOff x="287524" y="1844824"/>
              <a:chExt cx="8568892" cy="1695414"/>
            </a:xfrm>
          </p:grpSpPr>
          <p:cxnSp>
            <p:nvCxnSpPr>
              <p:cNvPr id="66" name="Connecteur en angle 50">
                <a:extLst>
                  <a:ext uri="{FF2B5EF4-FFF2-40B4-BE49-F238E27FC236}">
                    <a16:creationId xmlns:a16="http://schemas.microsoft.com/office/drawing/2014/main" id="{1E482DF3-44D0-61AE-8CC7-DF26306C19B2}"/>
                  </a:ext>
                </a:extLst>
              </p:cNvPr>
              <p:cNvCxnSpPr>
                <a:endCxn id="76" idx="4"/>
              </p:cNvCxnSpPr>
              <p:nvPr/>
            </p:nvCxnSpPr>
            <p:spPr bwMode="auto">
              <a:xfrm rot="10800000">
                <a:off x="2141732" y="2816792"/>
                <a:ext cx="6210688" cy="720220"/>
              </a:xfrm>
              <a:prstGeom prst="bentConnector2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274C9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id="{25DF855F-2B11-2DF8-B770-4944D08CFE53}"/>
                  </a:ext>
                </a:extLst>
              </p:cNvPr>
              <p:cNvCxnSpPr/>
              <p:nvPr/>
            </p:nvCxnSpPr>
            <p:spPr>
              <a:xfrm>
                <a:off x="8316416" y="3538650"/>
                <a:ext cx="540000" cy="1588"/>
              </a:xfrm>
              <a:prstGeom prst="line">
                <a:avLst/>
              </a:prstGeom>
              <a:ln w="38100">
                <a:solidFill>
                  <a:srgbClr val="274C9C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756EEE5A-A3A9-782B-6D6A-45F5E41D8DA6}"/>
                  </a:ext>
                </a:extLst>
              </p:cNvPr>
              <p:cNvGrpSpPr/>
              <p:nvPr/>
            </p:nvGrpSpPr>
            <p:grpSpPr>
              <a:xfrm>
                <a:off x="287524" y="1844824"/>
                <a:ext cx="3636324" cy="1189720"/>
                <a:chOff x="287524" y="1844824"/>
                <a:chExt cx="3636324" cy="1189720"/>
              </a:xfrm>
            </p:grpSpPr>
            <p:sp>
              <p:nvSpPr>
                <p:cNvPr id="69" name="Rectangle à coins arrondis 11">
                  <a:extLst>
                    <a:ext uri="{FF2B5EF4-FFF2-40B4-BE49-F238E27FC236}">
                      <a16:creationId xmlns:a16="http://schemas.microsoft.com/office/drawing/2014/main" id="{2D460935-9F04-A406-ABF8-80695805A082}"/>
                    </a:ext>
                  </a:extLst>
                </p:cNvPr>
                <p:cNvSpPr/>
                <p:nvPr/>
              </p:nvSpPr>
              <p:spPr>
                <a:xfrm>
                  <a:off x="287524" y="2132856"/>
                  <a:ext cx="828092" cy="864096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274C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 sz="1050" b="1" dirty="0"/>
                </a:p>
              </p:txBody>
            </p:sp>
            <p:cxnSp>
              <p:nvCxnSpPr>
                <p:cNvPr id="70" name="Connecteur droit 69">
                  <a:extLst>
                    <a:ext uri="{FF2B5EF4-FFF2-40B4-BE49-F238E27FC236}">
                      <a16:creationId xmlns:a16="http://schemas.microsoft.com/office/drawing/2014/main" id="{14701A6D-A46C-F151-2DA6-B8B9349AB0CB}"/>
                    </a:ext>
                  </a:extLst>
                </p:cNvPr>
                <p:cNvCxnSpPr/>
                <p:nvPr/>
              </p:nvCxnSpPr>
              <p:spPr>
                <a:xfrm>
                  <a:off x="503732" y="2744924"/>
                  <a:ext cx="1620000" cy="1588"/>
                </a:xfrm>
                <a:prstGeom prst="line">
                  <a:avLst/>
                </a:prstGeom>
                <a:ln w="57150">
                  <a:solidFill>
                    <a:srgbClr val="274C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Ellipse 70">
                  <a:extLst>
                    <a:ext uri="{FF2B5EF4-FFF2-40B4-BE49-F238E27FC236}">
                      <a16:creationId xmlns:a16="http://schemas.microsoft.com/office/drawing/2014/main" id="{30579AEA-E0C1-4E10-704A-D63869E8E533}"/>
                    </a:ext>
                  </a:extLst>
                </p:cNvPr>
                <p:cNvSpPr/>
                <p:nvPr/>
              </p:nvSpPr>
              <p:spPr>
                <a:xfrm>
                  <a:off x="2069732" y="2672792"/>
                  <a:ext cx="144000" cy="144000"/>
                </a:xfrm>
                <a:prstGeom prst="ellipse">
                  <a:avLst/>
                </a:prstGeom>
                <a:solidFill>
                  <a:srgbClr val="009E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 sz="1350" dirty="0"/>
                </a:p>
              </p:txBody>
            </p:sp>
            <p:cxnSp>
              <p:nvCxnSpPr>
                <p:cNvPr id="72" name="Connecteur en angle 94">
                  <a:extLst>
                    <a:ext uri="{FF2B5EF4-FFF2-40B4-BE49-F238E27FC236}">
                      <a16:creationId xmlns:a16="http://schemas.microsoft.com/office/drawing/2014/main" id="{AF2D2ED9-2674-B0B2-2956-CA4F50AA0303}"/>
                    </a:ext>
                  </a:extLst>
                </p:cNvPr>
                <p:cNvCxnSpPr/>
                <p:nvPr/>
              </p:nvCxnSpPr>
              <p:spPr bwMode="auto">
                <a:xfrm rot="10800000" flipV="1">
                  <a:off x="2159732" y="1952836"/>
                  <a:ext cx="1080120" cy="719956"/>
                </a:xfrm>
                <a:prstGeom prst="bentConnector3">
                  <a:avLst>
                    <a:gd name="adj1" fmla="val 99798"/>
                  </a:avLst>
                </a:prstGeom>
                <a:solidFill>
                  <a:schemeClr val="accent1"/>
                </a:solidFill>
                <a:ln w="38100" cap="flat" cmpd="sng" algn="ctr">
                  <a:solidFill>
                    <a:srgbClr val="274C9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Connecteur droit 72">
                  <a:extLst>
                    <a:ext uri="{FF2B5EF4-FFF2-40B4-BE49-F238E27FC236}">
                      <a16:creationId xmlns:a16="http://schemas.microsoft.com/office/drawing/2014/main" id="{BE446A75-3DFC-9D4B-8380-50BF78DD4CCF}"/>
                    </a:ext>
                  </a:extLst>
                </p:cNvPr>
                <p:cNvCxnSpPr/>
                <p:nvPr/>
              </p:nvCxnSpPr>
              <p:spPr>
                <a:xfrm flipV="1">
                  <a:off x="2195736" y="2456892"/>
                  <a:ext cx="360040" cy="251896"/>
                </a:xfrm>
                <a:prstGeom prst="line">
                  <a:avLst/>
                </a:prstGeom>
                <a:ln w="38100">
                  <a:solidFill>
                    <a:srgbClr val="274C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necteur droit 73">
                  <a:extLst>
                    <a:ext uri="{FF2B5EF4-FFF2-40B4-BE49-F238E27FC236}">
                      <a16:creationId xmlns:a16="http://schemas.microsoft.com/office/drawing/2014/main" id="{83F8CE6C-B4C9-9123-C3CC-09400DD8A5B2}"/>
                    </a:ext>
                  </a:extLst>
                </p:cNvPr>
                <p:cNvCxnSpPr/>
                <p:nvPr/>
              </p:nvCxnSpPr>
              <p:spPr>
                <a:xfrm>
                  <a:off x="2555776" y="3031368"/>
                  <a:ext cx="648000" cy="1588"/>
                </a:xfrm>
                <a:prstGeom prst="line">
                  <a:avLst/>
                </a:prstGeom>
                <a:ln w="38100">
                  <a:solidFill>
                    <a:srgbClr val="274C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necteur droit 74">
                  <a:extLst>
                    <a:ext uri="{FF2B5EF4-FFF2-40B4-BE49-F238E27FC236}">
                      <a16:creationId xmlns:a16="http://schemas.microsoft.com/office/drawing/2014/main" id="{230D1506-9D3D-1238-6A07-98973589FBDB}"/>
                    </a:ext>
                  </a:extLst>
                </p:cNvPr>
                <p:cNvCxnSpPr/>
                <p:nvPr/>
              </p:nvCxnSpPr>
              <p:spPr>
                <a:xfrm>
                  <a:off x="2195736" y="2780928"/>
                  <a:ext cx="360040" cy="252028"/>
                </a:xfrm>
                <a:prstGeom prst="line">
                  <a:avLst/>
                </a:prstGeom>
                <a:ln w="38100">
                  <a:solidFill>
                    <a:srgbClr val="274C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Connecteur droit 75">
                  <a:extLst>
                    <a:ext uri="{FF2B5EF4-FFF2-40B4-BE49-F238E27FC236}">
                      <a16:creationId xmlns:a16="http://schemas.microsoft.com/office/drawing/2014/main" id="{5A59C685-52C7-4963-EDFA-7E530AE2B9A4}"/>
                    </a:ext>
                  </a:extLst>
                </p:cNvPr>
                <p:cNvCxnSpPr/>
                <p:nvPr/>
              </p:nvCxnSpPr>
              <p:spPr>
                <a:xfrm flipV="1">
                  <a:off x="2555776" y="2456892"/>
                  <a:ext cx="648000" cy="1588"/>
                </a:xfrm>
                <a:prstGeom prst="line">
                  <a:avLst/>
                </a:prstGeom>
                <a:ln w="38100">
                  <a:solidFill>
                    <a:srgbClr val="274C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Connecteur droit 76">
                  <a:extLst>
                    <a:ext uri="{FF2B5EF4-FFF2-40B4-BE49-F238E27FC236}">
                      <a16:creationId xmlns:a16="http://schemas.microsoft.com/office/drawing/2014/main" id="{EE68D4F6-2B6E-4D71-31E9-6A6848A54CF1}"/>
                    </a:ext>
                  </a:extLst>
                </p:cNvPr>
                <p:cNvCxnSpPr/>
                <p:nvPr/>
              </p:nvCxnSpPr>
              <p:spPr>
                <a:xfrm>
                  <a:off x="3203848" y="1952836"/>
                  <a:ext cx="720000" cy="1588"/>
                </a:xfrm>
                <a:prstGeom prst="line">
                  <a:avLst/>
                </a:prstGeom>
                <a:ln w="38100">
                  <a:solidFill>
                    <a:srgbClr val="274C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Connecteur droit 77">
                  <a:extLst>
                    <a:ext uri="{FF2B5EF4-FFF2-40B4-BE49-F238E27FC236}">
                      <a16:creationId xmlns:a16="http://schemas.microsoft.com/office/drawing/2014/main" id="{FC08D7D5-62CA-62E6-CDC1-990D59A98A08}"/>
                    </a:ext>
                  </a:extLst>
                </p:cNvPr>
                <p:cNvCxnSpPr/>
                <p:nvPr/>
              </p:nvCxnSpPr>
              <p:spPr>
                <a:xfrm>
                  <a:off x="3203848" y="2458480"/>
                  <a:ext cx="720000" cy="1588"/>
                </a:xfrm>
                <a:prstGeom prst="line">
                  <a:avLst/>
                </a:prstGeom>
                <a:ln w="38100">
                  <a:solidFill>
                    <a:srgbClr val="274C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eur droit 78">
                  <a:extLst>
                    <a:ext uri="{FF2B5EF4-FFF2-40B4-BE49-F238E27FC236}">
                      <a16:creationId xmlns:a16="http://schemas.microsoft.com/office/drawing/2014/main" id="{0D84CEE6-BD0E-1E17-0A8A-C67A6E99F5E3}"/>
                    </a:ext>
                  </a:extLst>
                </p:cNvPr>
                <p:cNvCxnSpPr/>
                <p:nvPr/>
              </p:nvCxnSpPr>
              <p:spPr>
                <a:xfrm>
                  <a:off x="3203848" y="3032956"/>
                  <a:ext cx="720000" cy="1588"/>
                </a:xfrm>
                <a:prstGeom prst="line">
                  <a:avLst/>
                </a:prstGeom>
                <a:ln w="38100">
                  <a:solidFill>
                    <a:srgbClr val="274C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ZoneTexte 73">
                  <a:extLst>
                    <a:ext uri="{FF2B5EF4-FFF2-40B4-BE49-F238E27FC236}">
                      <a16:creationId xmlns:a16="http://schemas.microsoft.com/office/drawing/2014/main" id="{4AF042EC-056C-28F9-66F8-2F367972E854}"/>
                    </a:ext>
                  </a:extLst>
                </p:cNvPr>
                <p:cNvSpPr txBox="1"/>
                <p:nvPr/>
              </p:nvSpPr>
              <p:spPr>
                <a:xfrm>
                  <a:off x="1667315" y="2456892"/>
                  <a:ext cx="489877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900" b="1" dirty="0">
                      <a:solidFill>
                        <a:srgbClr val="009EBD"/>
                      </a:solidFill>
                    </a:rPr>
                    <a:t>PD </a:t>
                  </a:r>
                </a:p>
              </p:txBody>
            </p:sp>
            <p:sp>
              <p:nvSpPr>
                <p:cNvPr id="81" name="ZoneTexte 74">
                  <a:extLst>
                    <a:ext uri="{FF2B5EF4-FFF2-40B4-BE49-F238E27FC236}">
                      <a16:creationId xmlns:a16="http://schemas.microsoft.com/office/drawing/2014/main" id="{BEF5CAF7-9003-BBFF-4A96-5F3731E07C2E}"/>
                    </a:ext>
                  </a:extLst>
                </p:cNvPr>
                <p:cNvSpPr txBox="1"/>
                <p:nvPr/>
              </p:nvSpPr>
              <p:spPr>
                <a:xfrm>
                  <a:off x="395536" y="1844824"/>
                  <a:ext cx="645904" cy="3385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1050" b="1" dirty="0">
                      <a:solidFill>
                        <a:srgbClr val="274C9C"/>
                      </a:solidFill>
                    </a:rPr>
                    <a:t>NRO</a:t>
                  </a:r>
                </a:p>
              </p:txBody>
            </p:sp>
            <p:sp>
              <p:nvSpPr>
                <p:cNvPr id="82" name="ZoneTexte 75">
                  <a:extLst>
                    <a:ext uri="{FF2B5EF4-FFF2-40B4-BE49-F238E27FC236}">
                      <a16:creationId xmlns:a16="http://schemas.microsoft.com/office/drawing/2014/main" id="{0DE60C19-06CE-77D0-7840-D03653DCB556}"/>
                    </a:ext>
                  </a:extLst>
                </p:cNvPr>
                <p:cNvSpPr txBox="1"/>
                <p:nvPr/>
              </p:nvSpPr>
              <p:spPr>
                <a:xfrm>
                  <a:off x="323528" y="2168860"/>
                  <a:ext cx="774144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900" dirty="0">
                      <a:solidFill>
                        <a:srgbClr val="274C9C"/>
                      </a:solidFill>
                    </a:rPr>
                    <a:t>Tête de</a:t>
                  </a:r>
                </a:p>
                <a:p>
                  <a:r>
                    <a:rPr lang="fr-FR" sz="900" dirty="0">
                      <a:solidFill>
                        <a:srgbClr val="274C9C"/>
                      </a:solidFill>
                    </a:rPr>
                    <a:t>câble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67870CAE-FDD9-A61B-8372-59A3746148E8}"/>
                    </a:ext>
                  </a:extLst>
                </p:cNvPr>
                <p:cNvSpPr/>
                <p:nvPr/>
              </p:nvSpPr>
              <p:spPr bwMode="auto">
                <a:xfrm>
                  <a:off x="431540" y="2655352"/>
                  <a:ext cx="180000" cy="180000"/>
                </a:xfrm>
                <a:prstGeom prst="rect">
                  <a:avLst/>
                </a:prstGeom>
                <a:solidFill>
                  <a:srgbClr val="009EBD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dirty="0">
                    <a:latin typeface="Arial" charset="0"/>
                  </a:endParaRPr>
                </a:p>
              </p:txBody>
            </p:sp>
          </p:grp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ABB0BE7A-7921-30E1-1DB5-E5C58C6729F1}"/>
                </a:ext>
              </a:extLst>
            </p:cNvPr>
            <p:cNvGrpSpPr/>
            <p:nvPr/>
          </p:nvGrpSpPr>
          <p:grpSpPr>
            <a:xfrm>
              <a:off x="5760149" y="1155926"/>
              <a:ext cx="2099898" cy="1816916"/>
              <a:chOff x="6156176" y="1205198"/>
              <a:chExt cx="2799866" cy="2422554"/>
            </a:xfrm>
          </p:grpSpPr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05071191-3177-0319-A1AD-8A0935ECF0D5}"/>
                  </a:ext>
                </a:extLst>
              </p:cNvPr>
              <p:cNvCxnSpPr/>
              <p:nvPr/>
            </p:nvCxnSpPr>
            <p:spPr>
              <a:xfrm rot="5400000">
                <a:off x="7542360" y="3230230"/>
                <a:ext cx="540000" cy="1588"/>
              </a:xfrm>
              <a:prstGeom prst="line">
                <a:avLst/>
              </a:prstGeom>
              <a:ln w="38100">
                <a:solidFill>
                  <a:srgbClr val="274C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ZoneTexte 36">
                <a:extLst>
                  <a:ext uri="{FF2B5EF4-FFF2-40B4-BE49-F238E27FC236}">
                    <a16:creationId xmlns:a16="http://schemas.microsoft.com/office/drawing/2014/main" id="{14FCDC15-09E2-A6B4-F53C-AFF9EE306DE3}"/>
                  </a:ext>
                </a:extLst>
              </p:cNvPr>
              <p:cNvSpPr txBox="1"/>
              <p:nvPr/>
            </p:nvSpPr>
            <p:spPr>
              <a:xfrm>
                <a:off x="7746636" y="3260013"/>
                <a:ext cx="48346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900" b="1" dirty="0">
                    <a:solidFill>
                      <a:srgbClr val="009EBD"/>
                    </a:solidFill>
                  </a:rPr>
                  <a:t>PA </a:t>
                </a:r>
              </a:p>
            </p:txBody>
          </p:sp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6083D751-833B-715B-820B-DB0563C79452}"/>
                  </a:ext>
                </a:extLst>
              </p:cNvPr>
              <p:cNvGrpSpPr/>
              <p:nvPr/>
            </p:nvGrpSpPr>
            <p:grpSpPr>
              <a:xfrm>
                <a:off x="6156176" y="1205198"/>
                <a:ext cx="2799866" cy="2027523"/>
                <a:chOff x="6156176" y="1205198"/>
                <a:chExt cx="2799866" cy="2027523"/>
              </a:xfrm>
            </p:grpSpPr>
            <p:pic>
              <p:nvPicPr>
                <p:cNvPr id="46" name="Picture 97" descr="2t_envisioneer-logo">
                  <a:extLst>
                    <a:ext uri="{FF2B5EF4-FFF2-40B4-BE49-F238E27FC236}">
                      <a16:creationId xmlns:a16="http://schemas.microsoft.com/office/drawing/2014/main" id="{C70D43CF-649B-C0ED-4B02-F206BDE386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6552220" y="1205198"/>
                  <a:ext cx="639626" cy="6396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" name="Picture 97" descr="2t_envisioneer-logo">
                  <a:extLst>
                    <a:ext uri="{FF2B5EF4-FFF2-40B4-BE49-F238E27FC236}">
                      <a16:creationId xmlns:a16="http://schemas.microsoft.com/office/drawing/2014/main" id="{FC5781C4-5EDD-CC66-514D-73C0F9D4FD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7488324" y="1205198"/>
                  <a:ext cx="639626" cy="6396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97" descr="2t_envisioneer-logo">
                  <a:extLst>
                    <a:ext uri="{FF2B5EF4-FFF2-40B4-BE49-F238E27FC236}">
                      <a16:creationId xmlns:a16="http://schemas.microsoft.com/office/drawing/2014/main" id="{31171CD6-D0DC-AEFF-FC14-7DE8267695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8316416" y="1205198"/>
                  <a:ext cx="639626" cy="6396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9" name="ZoneTexte 42">
                  <a:extLst>
                    <a:ext uri="{FF2B5EF4-FFF2-40B4-BE49-F238E27FC236}">
                      <a16:creationId xmlns:a16="http://schemas.microsoft.com/office/drawing/2014/main" id="{0919B401-D2BB-EC17-FA4E-E78717550D44}"/>
                    </a:ext>
                  </a:extLst>
                </p:cNvPr>
                <p:cNvSpPr txBox="1"/>
                <p:nvPr/>
              </p:nvSpPr>
              <p:spPr>
                <a:xfrm>
                  <a:off x="7238584" y="2940333"/>
                  <a:ext cx="558272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825" b="1" dirty="0">
                      <a:solidFill>
                        <a:srgbClr val="EC6303"/>
                      </a:solidFill>
                    </a:rPr>
                    <a:t>PME</a:t>
                  </a:r>
                </a:p>
              </p:txBody>
            </p:sp>
            <p:cxnSp>
              <p:nvCxnSpPr>
                <p:cNvPr id="50" name="Connecteur en angle 113">
                  <a:extLst>
                    <a:ext uri="{FF2B5EF4-FFF2-40B4-BE49-F238E27FC236}">
                      <a16:creationId xmlns:a16="http://schemas.microsoft.com/office/drawing/2014/main" id="{013E6D4C-B4BD-F2E7-C830-93341ADF23AB}"/>
                    </a:ext>
                  </a:extLst>
                </p:cNvPr>
                <p:cNvCxnSpPr/>
                <p:nvPr/>
              </p:nvCxnSpPr>
              <p:spPr bwMode="auto">
                <a:xfrm rot="10800000" flipV="1">
                  <a:off x="7884352" y="2672915"/>
                  <a:ext cx="612084" cy="276992"/>
                </a:xfrm>
                <a:prstGeom prst="bentConnector3">
                  <a:avLst>
                    <a:gd name="adj1" fmla="val 1160"/>
                  </a:avLst>
                </a:prstGeom>
                <a:solidFill>
                  <a:schemeClr val="accent1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1" name="Connecteur en angle 114">
                  <a:extLst>
                    <a:ext uri="{FF2B5EF4-FFF2-40B4-BE49-F238E27FC236}">
                      <a16:creationId xmlns:a16="http://schemas.microsoft.com/office/drawing/2014/main" id="{BD16B895-FA87-F2EA-854B-F4809DBBA448}"/>
                    </a:ext>
                  </a:extLst>
                </p:cNvPr>
                <p:cNvCxnSpPr/>
                <p:nvPr/>
              </p:nvCxnSpPr>
              <p:spPr bwMode="auto">
                <a:xfrm>
                  <a:off x="7128284" y="2672916"/>
                  <a:ext cx="612068" cy="276991"/>
                </a:xfrm>
                <a:prstGeom prst="bentConnector3">
                  <a:avLst>
                    <a:gd name="adj1" fmla="val -277"/>
                  </a:avLst>
                </a:prstGeom>
                <a:solidFill>
                  <a:schemeClr val="accent1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421B64BD-83E1-D48E-6238-03CE4B52F080}"/>
                    </a:ext>
                  </a:extLst>
                </p:cNvPr>
                <p:cNvCxnSpPr/>
                <p:nvPr/>
              </p:nvCxnSpPr>
              <p:spPr>
                <a:xfrm rot="16200000" flipH="1">
                  <a:off x="7217472" y="2283026"/>
                  <a:ext cx="1185545" cy="4215"/>
                </a:xfrm>
                <a:prstGeom prst="line">
                  <a:avLst/>
                </a:prstGeom>
                <a:ln w="38100">
                  <a:solidFill>
                    <a:srgbClr val="8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A0C60B2-B744-D626-20E1-5F963D179E1E}"/>
                    </a:ext>
                  </a:extLst>
                </p:cNvPr>
                <p:cNvSpPr/>
                <p:nvPr/>
              </p:nvSpPr>
              <p:spPr bwMode="auto">
                <a:xfrm>
                  <a:off x="7740352" y="2877907"/>
                  <a:ext cx="144000" cy="144000"/>
                </a:xfrm>
                <a:prstGeom prst="rect">
                  <a:avLst/>
                </a:prstGeom>
                <a:solidFill>
                  <a:srgbClr val="EC6303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dirty="0">
                    <a:latin typeface="Arial" charset="0"/>
                  </a:endParaRPr>
                </a:p>
              </p:txBody>
            </p:sp>
            <p:cxnSp>
              <p:nvCxnSpPr>
                <p:cNvPr id="54" name="Connecteur droit 53">
                  <a:extLst>
                    <a:ext uri="{FF2B5EF4-FFF2-40B4-BE49-F238E27FC236}">
                      <a16:creationId xmlns:a16="http://schemas.microsoft.com/office/drawing/2014/main" id="{71117E3A-E690-7589-F71A-5543D55256AA}"/>
                    </a:ext>
                  </a:extLst>
                </p:cNvPr>
                <p:cNvCxnSpPr/>
                <p:nvPr/>
              </p:nvCxnSpPr>
              <p:spPr>
                <a:xfrm rot="5400000">
                  <a:off x="7002300" y="2582876"/>
                  <a:ext cx="251968" cy="1588"/>
                </a:xfrm>
                <a:prstGeom prst="line">
                  <a:avLst/>
                </a:prstGeom>
                <a:ln w="38100">
                  <a:solidFill>
                    <a:srgbClr val="8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>
                  <a:extLst>
                    <a:ext uri="{FF2B5EF4-FFF2-40B4-BE49-F238E27FC236}">
                      <a16:creationId xmlns:a16="http://schemas.microsoft.com/office/drawing/2014/main" id="{D4EEC093-92DC-36DC-9266-5E761969F588}"/>
                    </a:ext>
                  </a:extLst>
                </p:cNvPr>
                <p:cNvCxnSpPr/>
                <p:nvPr/>
              </p:nvCxnSpPr>
              <p:spPr>
                <a:xfrm rot="5400000">
                  <a:off x="8371246" y="2546078"/>
                  <a:ext cx="251968" cy="1588"/>
                </a:xfrm>
                <a:prstGeom prst="line">
                  <a:avLst/>
                </a:prstGeom>
                <a:ln w="38100">
                  <a:solidFill>
                    <a:srgbClr val="8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>
                  <a:extLst>
                    <a:ext uri="{FF2B5EF4-FFF2-40B4-BE49-F238E27FC236}">
                      <a16:creationId xmlns:a16="http://schemas.microsoft.com/office/drawing/2014/main" id="{9CA9C403-82B5-0E22-377C-C6188A57048C}"/>
                    </a:ext>
                  </a:extLst>
                </p:cNvPr>
                <p:cNvCxnSpPr/>
                <p:nvPr/>
              </p:nvCxnSpPr>
              <p:spPr>
                <a:xfrm rot="5400000">
                  <a:off x="7860062" y="1644661"/>
                  <a:ext cx="728466" cy="823869"/>
                </a:xfrm>
                <a:prstGeom prst="line">
                  <a:avLst/>
                </a:prstGeom>
                <a:ln w="38100">
                  <a:solidFill>
                    <a:srgbClr val="8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>
                  <a:extLst>
                    <a:ext uri="{FF2B5EF4-FFF2-40B4-BE49-F238E27FC236}">
                      <a16:creationId xmlns:a16="http://schemas.microsoft.com/office/drawing/2014/main" id="{A95BE100-3391-860F-9D5B-663E6D88D6FA}"/>
                    </a:ext>
                  </a:extLst>
                </p:cNvPr>
                <p:cNvCxnSpPr/>
                <p:nvPr/>
              </p:nvCxnSpPr>
              <p:spPr>
                <a:xfrm rot="16200000" flipH="1">
                  <a:off x="6991742" y="1600270"/>
                  <a:ext cx="700909" cy="940327"/>
                </a:xfrm>
                <a:prstGeom prst="line">
                  <a:avLst/>
                </a:prstGeom>
                <a:ln w="38100">
                  <a:solidFill>
                    <a:srgbClr val="8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ZoneTexte 51">
                  <a:extLst>
                    <a:ext uri="{FF2B5EF4-FFF2-40B4-BE49-F238E27FC236}">
                      <a16:creationId xmlns:a16="http://schemas.microsoft.com/office/drawing/2014/main" id="{20255A57-CF90-FD9B-D8D4-215852A7D22D}"/>
                    </a:ext>
                  </a:extLst>
                </p:cNvPr>
                <p:cNvSpPr txBox="1"/>
                <p:nvPr/>
              </p:nvSpPr>
              <p:spPr>
                <a:xfrm>
                  <a:off x="7851580" y="2276872"/>
                  <a:ext cx="528349" cy="284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788" b="1" dirty="0">
                      <a:solidFill>
                        <a:srgbClr val="EC6303"/>
                      </a:solidFill>
                    </a:rPr>
                    <a:t>PBO</a:t>
                  </a:r>
                </a:p>
              </p:txBody>
            </p:sp>
            <p:sp>
              <p:nvSpPr>
                <p:cNvPr id="59" name="ZoneTexte 52">
                  <a:extLst>
                    <a:ext uri="{FF2B5EF4-FFF2-40B4-BE49-F238E27FC236}">
                      <a16:creationId xmlns:a16="http://schemas.microsoft.com/office/drawing/2014/main" id="{3C5ED59C-9C88-39D0-F1E7-AD943E70191D}"/>
                    </a:ext>
                  </a:extLst>
                </p:cNvPr>
                <p:cNvSpPr txBox="1"/>
                <p:nvPr/>
              </p:nvSpPr>
              <p:spPr>
                <a:xfrm>
                  <a:off x="7251941" y="1675836"/>
                  <a:ext cx="515527" cy="284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788" b="1" dirty="0">
                      <a:solidFill>
                        <a:srgbClr val="EC6303"/>
                      </a:solidFill>
                    </a:rPr>
                    <a:t>PTO</a:t>
                  </a:r>
                </a:p>
              </p:txBody>
            </p:sp>
            <p:sp>
              <p:nvSpPr>
                <p:cNvPr id="60" name="ZoneTexte 53">
                  <a:extLst>
                    <a:ext uri="{FF2B5EF4-FFF2-40B4-BE49-F238E27FC236}">
                      <a16:creationId xmlns:a16="http://schemas.microsoft.com/office/drawing/2014/main" id="{036D67D8-4123-626E-AF15-CC2641FB3318}"/>
                    </a:ext>
                  </a:extLst>
                </p:cNvPr>
                <p:cNvSpPr txBox="1"/>
                <p:nvPr/>
              </p:nvSpPr>
              <p:spPr>
                <a:xfrm>
                  <a:off x="6156176" y="1844824"/>
                  <a:ext cx="923757" cy="492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900" dirty="0">
                      <a:solidFill>
                        <a:srgbClr val="C00000"/>
                      </a:solidFill>
                    </a:rPr>
                    <a:t>Colonne</a:t>
                  </a:r>
                </a:p>
                <a:p>
                  <a:r>
                    <a:rPr lang="fr-FR" sz="900" dirty="0">
                      <a:solidFill>
                        <a:srgbClr val="C00000"/>
                      </a:solidFill>
                    </a:rPr>
                    <a:t>rampante</a:t>
                  </a:r>
                </a:p>
              </p:txBody>
            </p:sp>
            <p:sp>
              <p:nvSpPr>
                <p:cNvPr id="61" name="Forme libre 130">
                  <a:extLst>
                    <a:ext uri="{FF2B5EF4-FFF2-40B4-BE49-F238E27FC236}">
                      <a16:creationId xmlns:a16="http://schemas.microsoft.com/office/drawing/2014/main" id="{76B772B5-B348-9153-0C55-B1668949D474}"/>
                    </a:ext>
                  </a:extLst>
                </p:cNvPr>
                <p:cNvSpPr/>
                <p:nvPr/>
              </p:nvSpPr>
              <p:spPr bwMode="auto">
                <a:xfrm>
                  <a:off x="6552220" y="2348880"/>
                  <a:ext cx="324036" cy="396044"/>
                </a:xfrm>
                <a:custGeom>
                  <a:avLst/>
                  <a:gdLst>
                    <a:gd name="connsiteX0" fmla="*/ 0 w 1009291"/>
                    <a:gd name="connsiteY0" fmla="*/ 0 h 681487"/>
                    <a:gd name="connsiteX1" fmla="*/ 457200 w 1009291"/>
                    <a:gd name="connsiteY1" fmla="*/ 534838 h 681487"/>
                    <a:gd name="connsiteX2" fmla="*/ 1009291 w 1009291"/>
                    <a:gd name="connsiteY2" fmla="*/ 681487 h 681487"/>
                    <a:gd name="connsiteX3" fmla="*/ 1009291 w 1009291"/>
                    <a:gd name="connsiteY3" fmla="*/ 681487 h 681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9291" h="681487">
                      <a:moveTo>
                        <a:pt x="0" y="0"/>
                      </a:moveTo>
                      <a:cubicBezTo>
                        <a:pt x="144492" y="210628"/>
                        <a:pt x="288985" y="421257"/>
                        <a:pt x="457200" y="534838"/>
                      </a:cubicBezTo>
                      <a:cubicBezTo>
                        <a:pt x="625415" y="648419"/>
                        <a:pt x="1009291" y="681487"/>
                        <a:pt x="1009291" y="681487"/>
                      </a:cubicBezTo>
                      <a:lnTo>
                        <a:pt x="1009291" y="681487"/>
                      </a:lnTo>
                    </a:path>
                  </a:pathLst>
                </a:custGeom>
                <a:noFill/>
                <a:ln w="28575" cap="flat" cmpd="sng" algn="ctr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dirty="0">
                    <a:latin typeface="Arial" charset="0"/>
                  </a:endParaRPr>
                </a:p>
              </p:txBody>
            </p:sp>
            <p:sp>
              <p:nvSpPr>
                <p:cNvPr id="62" name="Losange 61">
                  <a:extLst>
                    <a:ext uri="{FF2B5EF4-FFF2-40B4-BE49-F238E27FC236}">
                      <a16:creationId xmlns:a16="http://schemas.microsoft.com/office/drawing/2014/main" id="{2E4C4F97-0435-1835-5034-0F9C4EFA9A42}"/>
                    </a:ext>
                  </a:extLst>
                </p:cNvPr>
                <p:cNvSpPr/>
                <p:nvPr/>
              </p:nvSpPr>
              <p:spPr bwMode="auto">
                <a:xfrm>
                  <a:off x="7721932" y="2303248"/>
                  <a:ext cx="180000" cy="180000"/>
                </a:xfrm>
                <a:prstGeom prst="diamond">
                  <a:avLst/>
                </a:prstGeom>
                <a:solidFill>
                  <a:srgbClr val="EC6303"/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dirty="0">
                    <a:latin typeface="Arial" charset="0"/>
                  </a:endParaRPr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D983A9EA-E14E-FC4A-D361-DE234536B65D}"/>
                    </a:ext>
                  </a:extLst>
                </p:cNvPr>
                <p:cNvSpPr/>
                <p:nvPr/>
              </p:nvSpPr>
              <p:spPr>
                <a:xfrm>
                  <a:off x="6804248" y="1628800"/>
                  <a:ext cx="144000" cy="144000"/>
                </a:xfrm>
                <a:prstGeom prst="ellipse">
                  <a:avLst/>
                </a:prstGeom>
                <a:solidFill>
                  <a:srgbClr val="EC63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 sz="1350" dirty="0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5344B1AA-0088-FF54-E442-D991B027025C}"/>
                    </a:ext>
                  </a:extLst>
                </p:cNvPr>
                <p:cNvSpPr/>
                <p:nvPr/>
              </p:nvSpPr>
              <p:spPr>
                <a:xfrm>
                  <a:off x="7740352" y="1628800"/>
                  <a:ext cx="144000" cy="144000"/>
                </a:xfrm>
                <a:prstGeom prst="ellipse">
                  <a:avLst/>
                </a:prstGeom>
                <a:solidFill>
                  <a:srgbClr val="EC63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 sz="1350" dirty="0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4BB3D8BD-81BC-3338-5BC2-56A35CE4D4CA}"/>
                    </a:ext>
                  </a:extLst>
                </p:cNvPr>
                <p:cNvSpPr/>
                <p:nvPr/>
              </p:nvSpPr>
              <p:spPr>
                <a:xfrm>
                  <a:off x="8532440" y="1628800"/>
                  <a:ext cx="144000" cy="144000"/>
                </a:xfrm>
                <a:prstGeom prst="ellipse">
                  <a:avLst/>
                </a:prstGeom>
                <a:solidFill>
                  <a:srgbClr val="EC630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 sz="1350" dirty="0"/>
                </a:p>
              </p:txBody>
            </p:sp>
          </p:grpSp>
          <p:sp>
            <p:nvSpPr>
              <p:cNvPr id="45" name="Losange 44">
                <a:extLst>
                  <a:ext uri="{FF2B5EF4-FFF2-40B4-BE49-F238E27FC236}">
                    <a16:creationId xmlns:a16="http://schemas.microsoft.com/office/drawing/2014/main" id="{879D6773-DD72-1EAB-310F-E0981BA7B394}"/>
                  </a:ext>
                </a:extLst>
              </p:cNvPr>
              <p:cNvSpPr/>
              <p:nvPr/>
            </p:nvSpPr>
            <p:spPr bwMode="auto">
              <a:xfrm>
                <a:off x="7714308" y="3447752"/>
                <a:ext cx="180000" cy="180000"/>
              </a:xfrm>
              <a:prstGeom prst="diamond">
                <a:avLst/>
              </a:prstGeom>
              <a:solidFill>
                <a:srgbClr val="009EBD"/>
              </a:solidFill>
              <a:ln w="19050" cap="flat" cmpd="sng" algn="ctr">
                <a:solidFill>
                  <a:srgbClr val="009EB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dirty="0">
                  <a:latin typeface="Arial" charset="0"/>
                </a:endParaRPr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61F8CDB-6181-7A5D-E6FB-F0A480F83E78}"/>
                </a:ext>
              </a:extLst>
            </p:cNvPr>
            <p:cNvGrpSpPr/>
            <p:nvPr/>
          </p:nvGrpSpPr>
          <p:grpSpPr>
            <a:xfrm>
              <a:off x="4665972" y="2526860"/>
              <a:ext cx="414396" cy="431919"/>
              <a:chOff x="4697264" y="3033108"/>
              <a:chExt cx="552527" cy="575892"/>
            </a:xfrm>
          </p:grpSpPr>
          <p:sp>
            <p:nvSpPr>
              <p:cNvPr id="39" name="ZoneTexte 32">
                <a:extLst>
                  <a:ext uri="{FF2B5EF4-FFF2-40B4-BE49-F238E27FC236}">
                    <a16:creationId xmlns:a16="http://schemas.microsoft.com/office/drawing/2014/main" id="{1CC70C60-E5DB-9B0D-15DF-B6ACBA59E5EE}"/>
                  </a:ext>
                </a:extLst>
              </p:cNvPr>
              <p:cNvSpPr txBox="1"/>
              <p:nvPr/>
            </p:nvSpPr>
            <p:spPr>
              <a:xfrm>
                <a:off x="4766325" y="3260013"/>
                <a:ext cx="483466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900" b="1" dirty="0">
                    <a:solidFill>
                      <a:srgbClr val="009EBD"/>
                    </a:solidFill>
                  </a:rPr>
                  <a:t>PA </a:t>
                </a:r>
              </a:p>
            </p:txBody>
          </p: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105DE9F9-68F3-7D09-AA5F-A0A57E78F774}"/>
                  </a:ext>
                </a:extLst>
              </p:cNvPr>
              <p:cNvCxnSpPr/>
              <p:nvPr/>
            </p:nvCxnSpPr>
            <p:spPr>
              <a:xfrm rot="5400000">
                <a:off x="4554818" y="3266314"/>
                <a:ext cx="468000" cy="1588"/>
              </a:xfrm>
              <a:prstGeom prst="line">
                <a:avLst/>
              </a:prstGeom>
              <a:ln w="38100">
                <a:solidFill>
                  <a:srgbClr val="274C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Losange 40">
                <a:extLst>
                  <a:ext uri="{FF2B5EF4-FFF2-40B4-BE49-F238E27FC236}">
                    <a16:creationId xmlns:a16="http://schemas.microsoft.com/office/drawing/2014/main" id="{07A4A151-5EEA-B857-3E8B-1DF3A145416A}"/>
                  </a:ext>
                </a:extLst>
              </p:cNvPr>
              <p:cNvSpPr/>
              <p:nvPr/>
            </p:nvSpPr>
            <p:spPr bwMode="auto">
              <a:xfrm>
                <a:off x="4697264" y="3429000"/>
                <a:ext cx="180000" cy="180000"/>
              </a:xfrm>
              <a:prstGeom prst="diamond">
                <a:avLst/>
              </a:prstGeom>
              <a:solidFill>
                <a:srgbClr val="009EBD"/>
              </a:solidFill>
              <a:ln w="19050" cap="flat" cmpd="sng" algn="ctr">
                <a:solidFill>
                  <a:srgbClr val="009EB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dirty="0">
                  <a:latin typeface="Arial" charset="0"/>
                </a:endParaRPr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08D9A568-944E-FAEB-AE75-E8DC7F805288}"/>
                </a:ext>
              </a:extLst>
            </p:cNvPr>
            <p:cNvGrpSpPr/>
            <p:nvPr/>
          </p:nvGrpSpPr>
          <p:grpSpPr>
            <a:xfrm>
              <a:off x="3329883" y="1041581"/>
              <a:ext cx="2305064" cy="1623447"/>
              <a:chOff x="2915816" y="1052736"/>
              <a:chExt cx="3073421" cy="2164596"/>
            </a:xfrm>
          </p:grpSpPr>
          <p:sp>
            <p:nvSpPr>
              <p:cNvPr id="20" name="ZoneTexte 13">
                <a:extLst>
                  <a:ext uri="{FF2B5EF4-FFF2-40B4-BE49-F238E27FC236}">
                    <a16:creationId xmlns:a16="http://schemas.microsoft.com/office/drawing/2014/main" id="{D2721CC7-C042-BA51-9714-054E2327B02E}"/>
                  </a:ext>
                </a:extLst>
              </p:cNvPr>
              <p:cNvSpPr txBox="1"/>
              <p:nvPr/>
            </p:nvSpPr>
            <p:spPr>
              <a:xfrm>
                <a:off x="4312893" y="2924944"/>
                <a:ext cx="51552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825" b="1" dirty="0">
                    <a:solidFill>
                      <a:srgbClr val="EC6303"/>
                    </a:solidFill>
                  </a:rPr>
                  <a:t>PMI</a:t>
                </a:r>
              </a:p>
            </p:txBody>
          </p:sp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AE62A72D-CA9C-89FD-1642-DF7C9789893B}"/>
                  </a:ext>
                </a:extLst>
              </p:cNvPr>
              <p:cNvCxnSpPr/>
              <p:nvPr/>
            </p:nvCxnSpPr>
            <p:spPr>
              <a:xfrm rot="5400000">
                <a:off x="4068818" y="2312062"/>
                <a:ext cx="1440000" cy="1588"/>
              </a:xfrm>
              <a:prstGeom prst="line">
                <a:avLst/>
              </a:prstGeom>
              <a:ln w="38100"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ZoneTexte 15">
                <a:extLst>
                  <a:ext uri="{FF2B5EF4-FFF2-40B4-BE49-F238E27FC236}">
                    <a16:creationId xmlns:a16="http://schemas.microsoft.com/office/drawing/2014/main" id="{062E2111-EF9A-320B-1A9C-182EBABB3EBF}"/>
                  </a:ext>
                </a:extLst>
              </p:cNvPr>
              <p:cNvSpPr txBox="1"/>
              <p:nvPr/>
            </p:nvSpPr>
            <p:spPr>
              <a:xfrm>
                <a:off x="4553246" y="1376772"/>
                <a:ext cx="528349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788" b="1" dirty="0">
                    <a:solidFill>
                      <a:srgbClr val="EC6303"/>
                    </a:solidFill>
                  </a:rPr>
                  <a:t>PBO</a:t>
                </a:r>
              </a:p>
            </p:txBody>
          </p:sp>
          <p:sp>
            <p:nvSpPr>
              <p:cNvPr id="23" name="ZoneTexte 16">
                <a:extLst>
                  <a:ext uri="{FF2B5EF4-FFF2-40B4-BE49-F238E27FC236}">
                    <a16:creationId xmlns:a16="http://schemas.microsoft.com/office/drawing/2014/main" id="{F608CCDB-224A-56F7-220B-82D5D50BC57C}"/>
                  </a:ext>
                </a:extLst>
              </p:cNvPr>
              <p:cNvSpPr txBox="1"/>
              <p:nvPr/>
            </p:nvSpPr>
            <p:spPr>
              <a:xfrm>
                <a:off x="5473710" y="1592796"/>
                <a:ext cx="515527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788" b="1" dirty="0">
                    <a:solidFill>
                      <a:srgbClr val="EC6303"/>
                    </a:solidFill>
                  </a:rPr>
                  <a:t>PTO</a:t>
                </a:r>
              </a:p>
            </p:txBody>
          </p:sp>
          <p:sp>
            <p:nvSpPr>
              <p:cNvPr id="24" name="ZoneTexte 17">
                <a:extLst>
                  <a:ext uri="{FF2B5EF4-FFF2-40B4-BE49-F238E27FC236}">
                    <a16:creationId xmlns:a16="http://schemas.microsoft.com/office/drawing/2014/main" id="{8FCA6358-7E1E-7F5F-6FFA-0052A1B8C7A6}"/>
                  </a:ext>
                </a:extLst>
              </p:cNvPr>
              <p:cNvSpPr txBox="1"/>
              <p:nvPr/>
            </p:nvSpPr>
            <p:spPr>
              <a:xfrm>
                <a:off x="2915816" y="1052736"/>
                <a:ext cx="92375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900" dirty="0">
                    <a:solidFill>
                      <a:srgbClr val="C00000"/>
                    </a:solidFill>
                  </a:rPr>
                  <a:t>Colonne</a:t>
                </a:r>
              </a:p>
              <a:p>
                <a:r>
                  <a:rPr lang="fr-FR" sz="900" dirty="0">
                    <a:solidFill>
                      <a:srgbClr val="C00000"/>
                    </a:solidFill>
                  </a:rPr>
                  <a:t>montante</a:t>
                </a:r>
              </a:p>
            </p:txBody>
          </p:sp>
          <p:sp>
            <p:nvSpPr>
              <p:cNvPr id="25" name="Forme libre 129">
                <a:extLst>
                  <a:ext uri="{FF2B5EF4-FFF2-40B4-BE49-F238E27FC236}">
                    <a16:creationId xmlns:a16="http://schemas.microsoft.com/office/drawing/2014/main" id="{D98AC47D-CA3C-A5D7-F882-01A1448924E5}"/>
                  </a:ext>
                </a:extLst>
              </p:cNvPr>
              <p:cNvSpPr/>
              <p:nvPr/>
            </p:nvSpPr>
            <p:spPr bwMode="auto">
              <a:xfrm>
                <a:off x="3671900" y="1484784"/>
                <a:ext cx="1081299" cy="537471"/>
              </a:xfrm>
              <a:custGeom>
                <a:avLst/>
                <a:gdLst>
                  <a:gd name="connsiteX0" fmla="*/ 0 w 1009291"/>
                  <a:gd name="connsiteY0" fmla="*/ 0 h 681487"/>
                  <a:gd name="connsiteX1" fmla="*/ 457200 w 1009291"/>
                  <a:gd name="connsiteY1" fmla="*/ 534838 h 681487"/>
                  <a:gd name="connsiteX2" fmla="*/ 1009291 w 1009291"/>
                  <a:gd name="connsiteY2" fmla="*/ 681487 h 681487"/>
                  <a:gd name="connsiteX3" fmla="*/ 1009291 w 1009291"/>
                  <a:gd name="connsiteY3" fmla="*/ 681487 h 68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9291" h="681487">
                    <a:moveTo>
                      <a:pt x="0" y="0"/>
                    </a:moveTo>
                    <a:cubicBezTo>
                      <a:pt x="144492" y="210628"/>
                      <a:pt x="288985" y="421257"/>
                      <a:pt x="457200" y="534838"/>
                    </a:cubicBezTo>
                    <a:cubicBezTo>
                      <a:pt x="625415" y="648419"/>
                      <a:pt x="1009291" y="681487"/>
                      <a:pt x="1009291" y="681487"/>
                    </a:cubicBezTo>
                    <a:lnTo>
                      <a:pt x="1009291" y="681487"/>
                    </a:lnTo>
                  </a:path>
                </a:pathLst>
              </a:cu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dirty="0">
                  <a:latin typeface="Arial" charset="0"/>
                </a:endParaRPr>
              </a:p>
            </p:txBody>
          </p: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83C44211-3471-B332-DE16-395DA2D24048}"/>
                  </a:ext>
                </a:extLst>
              </p:cNvPr>
              <p:cNvCxnSpPr/>
              <p:nvPr/>
            </p:nvCxnSpPr>
            <p:spPr>
              <a:xfrm flipV="1">
                <a:off x="4355976" y="2816932"/>
                <a:ext cx="1008000" cy="1588"/>
              </a:xfrm>
              <a:prstGeom prst="line">
                <a:avLst/>
              </a:prstGeom>
              <a:ln w="38100"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59976D13-40E7-009C-8481-281AAC7F197A}"/>
                  </a:ext>
                </a:extLst>
              </p:cNvPr>
              <p:cNvCxnSpPr/>
              <p:nvPr/>
            </p:nvCxnSpPr>
            <p:spPr>
              <a:xfrm flipV="1">
                <a:off x="4355976" y="2312876"/>
                <a:ext cx="1008000" cy="1588"/>
              </a:xfrm>
              <a:prstGeom prst="line">
                <a:avLst/>
              </a:prstGeom>
              <a:ln w="38100"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7357F5B3-513B-404E-AE3E-ED96E601BAEB}"/>
                  </a:ext>
                </a:extLst>
              </p:cNvPr>
              <p:cNvCxnSpPr/>
              <p:nvPr/>
            </p:nvCxnSpPr>
            <p:spPr>
              <a:xfrm flipV="1">
                <a:off x="4355976" y="1736812"/>
                <a:ext cx="1008000" cy="1588"/>
              </a:xfrm>
              <a:prstGeom prst="line">
                <a:avLst/>
              </a:prstGeom>
              <a:ln w="38100">
                <a:solidFill>
                  <a:srgbClr val="8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E2998153-B1F7-C957-2010-160A575FA972}"/>
                  </a:ext>
                </a:extLst>
              </p:cNvPr>
              <p:cNvSpPr/>
              <p:nvPr/>
            </p:nvSpPr>
            <p:spPr>
              <a:xfrm>
                <a:off x="5292080" y="2745760"/>
                <a:ext cx="144000" cy="144000"/>
              </a:xfrm>
              <a:prstGeom prst="ellipse">
                <a:avLst/>
              </a:prstGeom>
              <a:solidFill>
                <a:srgbClr val="EC63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sp>
            <p:nvSpPr>
              <p:cNvPr id="30" name="Losange 29">
                <a:extLst>
                  <a:ext uri="{FF2B5EF4-FFF2-40B4-BE49-F238E27FC236}">
                    <a16:creationId xmlns:a16="http://schemas.microsoft.com/office/drawing/2014/main" id="{09E97388-F532-15DF-9B05-ACBBA72D60D9}"/>
                  </a:ext>
                </a:extLst>
              </p:cNvPr>
              <p:cNvSpPr/>
              <p:nvPr/>
            </p:nvSpPr>
            <p:spPr bwMode="auto">
              <a:xfrm>
                <a:off x="4706388" y="2718548"/>
                <a:ext cx="180000" cy="180000"/>
              </a:xfrm>
              <a:prstGeom prst="diamond">
                <a:avLst/>
              </a:prstGeom>
              <a:solidFill>
                <a:srgbClr val="EC6303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dirty="0">
                  <a:latin typeface="Arial" charset="0"/>
                </a:endParaRPr>
              </a:p>
            </p:txBody>
          </p:sp>
          <p:sp>
            <p:nvSpPr>
              <p:cNvPr id="31" name="Losange 30">
                <a:extLst>
                  <a:ext uri="{FF2B5EF4-FFF2-40B4-BE49-F238E27FC236}">
                    <a16:creationId xmlns:a16="http://schemas.microsoft.com/office/drawing/2014/main" id="{C1E7B535-B1C6-6646-6FD5-AE337B5FEB07}"/>
                  </a:ext>
                </a:extLst>
              </p:cNvPr>
              <p:cNvSpPr/>
              <p:nvPr/>
            </p:nvSpPr>
            <p:spPr bwMode="auto">
              <a:xfrm>
                <a:off x="4698452" y="2213656"/>
                <a:ext cx="180000" cy="180000"/>
              </a:xfrm>
              <a:prstGeom prst="diamond">
                <a:avLst/>
              </a:prstGeom>
              <a:solidFill>
                <a:srgbClr val="EC6303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dirty="0">
                  <a:latin typeface="Arial" charset="0"/>
                </a:endParaRPr>
              </a:p>
            </p:txBody>
          </p:sp>
          <p:sp>
            <p:nvSpPr>
              <p:cNvPr id="32" name="Losange 31">
                <a:extLst>
                  <a:ext uri="{FF2B5EF4-FFF2-40B4-BE49-F238E27FC236}">
                    <a16:creationId xmlns:a16="http://schemas.microsoft.com/office/drawing/2014/main" id="{9806485D-37F1-0088-B0E9-FBBA0E55AEE9}"/>
                  </a:ext>
                </a:extLst>
              </p:cNvPr>
              <p:cNvSpPr/>
              <p:nvPr/>
            </p:nvSpPr>
            <p:spPr bwMode="auto">
              <a:xfrm>
                <a:off x="4706388" y="1656012"/>
                <a:ext cx="180000" cy="180000"/>
              </a:xfrm>
              <a:prstGeom prst="diamond">
                <a:avLst/>
              </a:prstGeom>
              <a:solidFill>
                <a:srgbClr val="EC6303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dirty="0">
                  <a:latin typeface="Arial" charset="0"/>
                </a:endParaRPr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CDAB1619-0834-C1B0-777A-06DA03104CBF}"/>
                  </a:ext>
                </a:extLst>
              </p:cNvPr>
              <p:cNvSpPr/>
              <p:nvPr/>
            </p:nvSpPr>
            <p:spPr>
              <a:xfrm>
                <a:off x="4247964" y="2744924"/>
                <a:ext cx="144000" cy="144000"/>
              </a:xfrm>
              <a:prstGeom prst="ellipse">
                <a:avLst/>
              </a:prstGeom>
              <a:solidFill>
                <a:srgbClr val="EC63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4FC0B031-F918-69CC-D194-4D795F9B46DB}"/>
                  </a:ext>
                </a:extLst>
              </p:cNvPr>
              <p:cNvSpPr/>
              <p:nvPr/>
            </p:nvSpPr>
            <p:spPr>
              <a:xfrm>
                <a:off x="5292080" y="2241704"/>
                <a:ext cx="144000" cy="144000"/>
              </a:xfrm>
              <a:prstGeom prst="ellipse">
                <a:avLst/>
              </a:prstGeom>
              <a:solidFill>
                <a:srgbClr val="EC63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4CC93F79-E4F8-F4C1-0FCB-08CE2ADCE90A}"/>
                  </a:ext>
                </a:extLst>
              </p:cNvPr>
              <p:cNvSpPr/>
              <p:nvPr/>
            </p:nvSpPr>
            <p:spPr>
              <a:xfrm>
                <a:off x="4247964" y="2240868"/>
                <a:ext cx="144000" cy="144000"/>
              </a:xfrm>
              <a:prstGeom prst="ellipse">
                <a:avLst/>
              </a:prstGeom>
              <a:solidFill>
                <a:srgbClr val="EC63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603B8532-0358-1B14-8CC7-45A7CE2B51D9}"/>
                  </a:ext>
                </a:extLst>
              </p:cNvPr>
              <p:cNvSpPr/>
              <p:nvPr/>
            </p:nvSpPr>
            <p:spPr>
              <a:xfrm>
                <a:off x="5292080" y="1665640"/>
                <a:ext cx="144000" cy="144000"/>
              </a:xfrm>
              <a:prstGeom prst="ellipse">
                <a:avLst/>
              </a:prstGeom>
              <a:solidFill>
                <a:srgbClr val="EC63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EF27BF03-9F7A-CE23-C291-8E3B85971574}"/>
                  </a:ext>
                </a:extLst>
              </p:cNvPr>
              <p:cNvSpPr/>
              <p:nvPr/>
            </p:nvSpPr>
            <p:spPr>
              <a:xfrm>
                <a:off x="4247964" y="1664804"/>
                <a:ext cx="144000" cy="144000"/>
              </a:xfrm>
              <a:prstGeom prst="ellipse">
                <a:avLst/>
              </a:prstGeom>
              <a:solidFill>
                <a:srgbClr val="EC63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40B502A-4E06-3EBA-C8F5-5ACBBEA10F7C}"/>
                  </a:ext>
                </a:extLst>
              </p:cNvPr>
              <p:cNvSpPr/>
              <p:nvPr/>
            </p:nvSpPr>
            <p:spPr bwMode="auto">
              <a:xfrm>
                <a:off x="4716016" y="2960948"/>
                <a:ext cx="144000" cy="144000"/>
              </a:xfrm>
              <a:prstGeom prst="rect">
                <a:avLst/>
              </a:prstGeom>
              <a:solidFill>
                <a:srgbClr val="EC630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dirty="0">
                  <a:latin typeface="Arial" charset="0"/>
                </a:endParaRPr>
              </a:p>
            </p:txBody>
          </p:sp>
        </p:grpSp>
        <p:sp>
          <p:nvSpPr>
            <p:cNvPr id="15" name="ZoneTexte 8">
              <a:extLst>
                <a:ext uri="{FF2B5EF4-FFF2-40B4-BE49-F238E27FC236}">
                  <a16:creationId xmlns:a16="http://schemas.microsoft.com/office/drawing/2014/main" id="{F27DC8FF-5633-E15D-BB17-644C4FDC3F87}"/>
                </a:ext>
              </a:extLst>
            </p:cNvPr>
            <p:cNvSpPr txBox="1"/>
            <p:nvPr/>
          </p:nvSpPr>
          <p:spPr>
            <a:xfrm>
              <a:off x="8050520" y="2337381"/>
              <a:ext cx="229261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900" dirty="0">
                  <a:solidFill>
                    <a:srgbClr val="009EBD"/>
                  </a:solidFill>
                </a:rPr>
                <a:t>NRO =  Nœud de Raccordement Optique</a:t>
              </a:r>
            </a:p>
            <a:p>
              <a:r>
                <a:rPr lang="fr-FR" sz="900" dirty="0">
                  <a:solidFill>
                    <a:srgbClr val="009EBD"/>
                  </a:solidFill>
                </a:rPr>
                <a:t>PD = Point de Distribution</a:t>
              </a:r>
            </a:p>
            <a:p>
              <a:r>
                <a:rPr lang="fr-FR" sz="900" dirty="0">
                  <a:solidFill>
                    <a:srgbClr val="009EBD"/>
                  </a:solidFill>
                </a:rPr>
                <a:t>PA = Point de Adduction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E74F80D5-D87C-7D76-A7EC-9FE72D34F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0368" y="3123279"/>
              <a:ext cx="837663" cy="1469"/>
            </a:xfrm>
            <a:prstGeom prst="line">
              <a:avLst/>
            </a:prstGeom>
            <a:ln w="28575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004BB568-099D-E056-8471-A9949E0633A4}"/>
                </a:ext>
              </a:extLst>
            </p:cNvPr>
            <p:cNvCxnSpPr>
              <a:cxnSpLocks/>
            </p:cNvCxnSpPr>
            <p:nvPr/>
          </p:nvCxnSpPr>
          <p:spPr>
            <a:xfrm>
              <a:off x="5080368" y="3339303"/>
              <a:ext cx="837633" cy="0"/>
            </a:xfrm>
            <a:prstGeom prst="line">
              <a:avLst/>
            </a:prstGeom>
            <a:ln w="38100">
              <a:solidFill>
                <a:srgbClr val="274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1">
              <a:extLst>
                <a:ext uri="{FF2B5EF4-FFF2-40B4-BE49-F238E27FC236}">
                  <a16:creationId xmlns:a16="http://schemas.microsoft.com/office/drawing/2014/main" id="{BF281698-71C2-B57F-F31F-72AE7EE35E5F}"/>
                </a:ext>
              </a:extLst>
            </p:cNvPr>
            <p:cNvSpPr txBox="1"/>
            <p:nvPr/>
          </p:nvSpPr>
          <p:spPr>
            <a:xfrm>
              <a:off x="2757852" y="3002463"/>
              <a:ext cx="23935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900" dirty="0">
                  <a:solidFill>
                    <a:srgbClr val="C00000"/>
                  </a:solidFill>
                </a:rPr>
                <a:t>Périmètre de l’opérateur de mutualisation</a:t>
              </a:r>
            </a:p>
          </p:txBody>
        </p:sp>
        <p:sp>
          <p:nvSpPr>
            <p:cNvPr id="19" name="ZoneTexte 12">
              <a:extLst>
                <a:ext uri="{FF2B5EF4-FFF2-40B4-BE49-F238E27FC236}">
                  <a16:creationId xmlns:a16="http://schemas.microsoft.com/office/drawing/2014/main" id="{37DBB2CB-855A-D66E-84BB-5B362268CDA2}"/>
                </a:ext>
              </a:extLst>
            </p:cNvPr>
            <p:cNvSpPr txBox="1"/>
            <p:nvPr/>
          </p:nvSpPr>
          <p:spPr>
            <a:xfrm>
              <a:off x="2982974" y="3230824"/>
              <a:ext cx="21062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900" dirty="0">
                  <a:solidFill>
                    <a:srgbClr val="009EBD"/>
                  </a:solidFill>
                </a:rPr>
                <a:t>Périmètre de l’opérateur commercial</a:t>
              </a:r>
            </a:p>
          </p:txBody>
        </p: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C0DC1FBF-EC24-5B96-658D-4533E6785B5B}"/>
              </a:ext>
            </a:extLst>
          </p:cNvPr>
          <p:cNvGrpSpPr/>
          <p:nvPr/>
        </p:nvGrpSpPr>
        <p:grpSpPr>
          <a:xfrm>
            <a:off x="93615" y="3291830"/>
            <a:ext cx="8676964" cy="1817060"/>
            <a:chOff x="233540" y="3793812"/>
            <a:chExt cx="8676964" cy="1817060"/>
          </a:xfrm>
        </p:grpSpPr>
        <p:sp>
          <p:nvSpPr>
            <p:cNvPr id="140" name="Rectangle à coins arrondis 5">
              <a:extLst>
                <a:ext uri="{FF2B5EF4-FFF2-40B4-BE49-F238E27FC236}">
                  <a16:creationId xmlns:a16="http://schemas.microsoft.com/office/drawing/2014/main" id="{D0A1A72B-299E-E3A8-61E8-965AA856CBBB}"/>
                </a:ext>
              </a:extLst>
            </p:cNvPr>
            <p:cNvSpPr/>
            <p:nvPr/>
          </p:nvSpPr>
          <p:spPr>
            <a:xfrm>
              <a:off x="5850164" y="4045840"/>
              <a:ext cx="3060340" cy="1025052"/>
            </a:xfrm>
            <a:prstGeom prst="roundRect">
              <a:avLst/>
            </a:prstGeom>
            <a:solidFill>
              <a:srgbClr val="FED0B0"/>
            </a:solidFill>
            <a:ln>
              <a:solidFill>
                <a:srgbClr val="EC63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400" b="1" dirty="0"/>
            </a:p>
          </p:txBody>
        </p:sp>
        <p:sp>
          <p:nvSpPr>
            <p:cNvPr id="141" name="Rectangle à coins arrondis 10">
              <a:extLst>
                <a:ext uri="{FF2B5EF4-FFF2-40B4-BE49-F238E27FC236}">
                  <a16:creationId xmlns:a16="http://schemas.microsoft.com/office/drawing/2014/main" id="{43D6DED9-27AF-69C5-04BF-2783B9B79D87}"/>
                </a:ext>
              </a:extLst>
            </p:cNvPr>
            <p:cNvSpPr/>
            <p:nvPr/>
          </p:nvSpPr>
          <p:spPr>
            <a:xfrm>
              <a:off x="7614360" y="4314808"/>
              <a:ext cx="1188132" cy="684076"/>
            </a:xfrm>
            <a:prstGeom prst="roundRect">
              <a:avLst/>
            </a:prstGeom>
            <a:solidFill>
              <a:srgbClr val="FEBD90"/>
            </a:solidFill>
            <a:ln w="9525">
              <a:solidFill>
                <a:srgbClr val="274C9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400" b="1" dirty="0">
                <a:solidFill>
                  <a:srgbClr val="EC6303"/>
                </a:solidFill>
              </a:endParaRPr>
            </a:p>
          </p:txBody>
        </p: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B8E80674-F6C2-B650-0B7C-248ECBF300F2}"/>
                </a:ext>
              </a:extLst>
            </p:cNvPr>
            <p:cNvCxnSpPr/>
            <p:nvPr/>
          </p:nvCxnSpPr>
          <p:spPr>
            <a:xfrm flipV="1">
              <a:off x="4446428" y="4838291"/>
              <a:ext cx="3420000" cy="1568"/>
            </a:xfrm>
            <a:prstGeom prst="line">
              <a:avLst/>
            </a:prstGeom>
            <a:ln w="28575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à coins arrondis 72">
              <a:extLst>
                <a:ext uri="{FF2B5EF4-FFF2-40B4-BE49-F238E27FC236}">
                  <a16:creationId xmlns:a16="http://schemas.microsoft.com/office/drawing/2014/main" id="{E7455E4A-0BF3-32CB-1D0E-0C8DDEDF2A8A}"/>
                </a:ext>
              </a:extLst>
            </p:cNvPr>
            <p:cNvSpPr/>
            <p:nvPr/>
          </p:nvSpPr>
          <p:spPr>
            <a:xfrm>
              <a:off x="233540" y="4278804"/>
              <a:ext cx="828092" cy="79208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274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400" b="1" dirty="0"/>
            </a:p>
          </p:txBody>
        </p:sp>
        <p:cxnSp>
          <p:nvCxnSpPr>
            <p:cNvPr id="144" name="Connecteur droit avec flèche 143">
              <a:extLst>
                <a:ext uri="{FF2B5EF4-FFF2-40B4-BE49-F238E27FC236}">
                  <a16:creationId xmlns:a16="http://schemas.microsoft.com/office/drawing/2014/main" id="{3CF30C66-60B7-B411-1FFE-5859EEA3E517}"/>
                </a:ext>
              </a:extLst>
            </p:cNvPr>
            <p:cNvCxnSpPr/>
            <p:nvPr/>
          </p:nvCxnSpPr>
          <p:spPr>
            <a:xfrm>
              <a:off x="521572" y="5538944"/>
              <a:ext cx="1296144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ZoneTexte 74">
              <a:extLst>
                <a:ext uri="{FF2B5EF4-FFF2-40B4-BE49-F238E27FC236}">
                  <a16:creationId xmlns:a16="http://schemas.microsoft.com/office/drawing/2014/main" id="{3DDBD8A8-259F-DF2D-7352-75B2AAA86970}"/>
                </a:ext>
              </a:extLst>
            </p:cNvPr>
            <p:cNvSpPr txBox="1"/>
            <p:nvPr/>
          </p:nvSpPr>
          <p:spPr>
            <a:xfrm>
              <a:off x="701592" y="5297737"/>
              <a:ext cx="8980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b="1" dirty="0"/>
                <a:t>Transport </a:t>
              </a:r>
              <a:r>
                <a:rPr lang="fr-FR" sz="1100" b="1" dirty="0"/>
                <a:t>*</a:t>
              </a:r>
              <a:endParaRPr lang="fr-FR" sz="1200" b="1" dirty="0"/>
            </a:p>
          </p:txBody>
        </p:sp>
        <p:sp>
          <p:nvSpPr>
            <p:cNvPr id="146" name="ZoneTexte 75">
              <a:extLst>
                <a:ext uri="{FF2B5EF4-FFF2-40B4-BE49-F238E27FC236}">
                  <a16:creationId xmlns:a16="http://schemas.microsoft.com/office/drawing/2014/main" id="{77A22B57-8101-C211-389D-393FA2A1AA45}"/>
                </a:ext>
              </a:extLst>
            </p:cNvPr>
            <p:cNvSpPr txBox="1"/>
            <p:nvPr/>
          </p:nvSpPr>
          <p:spPr>
            <a:xfrm>
              <a:off x="2033740" y="5285328"/>
              <a:ext cx="9749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b="1" dirty="0">
                  <a:solidFill>
                    <a:srgbClr val="009EBD"/>
                  </a:solidFill>
                </a:rPr>
                <a:t>Distribution</a:t>
              </a:r>
            </a:p>
          </p:txBody>
        </p:sp>
        <p:sp>
          <p:nvSpPr>
            <p:cNvPr id="147" name="ZoneTexte 76">
              <a:extLst>
                <a:ext uri="{FF2B5EF4-FFF2-40B4-BE49-F238E27FC236}">
                  <a16:creationId xmlns:a16="http://schemas.microsoft.com/office/drawing/2014/main" id="{70856F38-32EE-8FE3-68AB-ACE37895CC75}"/>
                </a:ext>
              </a:extLst>
            </p:cNvPr>
            <p:cNvSpPr txBox="1"/>
            <p:nvPr/>
          </p:nvSpPr>
          <p:spPr>
            <a:xfrm>
              <a:off x="3329884" y="5285328"/>
              <a:ext cx="8483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b="1" dirty="0"/>
                <a:t>Adduction</a:t>
              </a:r>
            </a:p>
          </p:txBody>
        </p:sp>
        <p:cxnSp>
          <p:nvCxnSpPr>
            <p:cNvPr id="148" name="Connecteur droit avec flèche 147">
              <a:extLst>
                <a:ext uri="{FF2B5EF4-FFF2-40B4-BE49-F238E27FC236}">
                  <a16:creationId xmlns:a16="http://schemas.microsoft.com/office/drawing/2014/main" id="{FA1A0BA5-301E-D681-AF7A-E0287C6B2E76}"/>
                </a:ext>
              </a:extLst>
            </p:cNvPr>
            <p:cNvCxnSpPr/>
            <p:nvPr/>
          </p:nvCxnSpPr>
          <p:spPr>
            <a:xfrm>
              <a:off x="1817716" y="5538944"/>
              <a:ext cx="1296144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avec flèche 148">
              <a:extLst>
                <a:ext uri="{FF2B5EF4-FFF2-40B4-BE49-F238E27FC236}">
                  <a16:creationId xmlns:a16="http://schemas.microsoft.com/office/drawing/2014/main" id="{507616BF-050E-B950-07E0-38FA206B92BB}"/>
                </a:ext>
              </a:extLst>
            </p:cNvPr>
            <p:cNvCxnSpPr/>
            <p:nvPr/>
          </p:nvCxnSpPr>
          <p:spPr>
            <a:xfrm>
              <a:off x="3113860" y="5538944"/>
              <a:ext cx="1296144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avec flèche 149">
              <a:extLst>
                <a:ext uri="{FF2B5EF4-FFF2-40B4-BE49-F238E27FC236}">
                  <a16:creationId xmlns:a16="http://schemas.microsoft.com/office/drawing/2014/main" id="{916A56B1-15C2-43BD-1D12-1240FF99D348}"/>
                </a:ext>
              </a:extLst>
            </p:cNvPr>
            <p:cNvCxnSpPr/>
            <p:nvPr/>
          </p:nvCxnSpPr>
          <p:spPr>
            <a:xfrm>
              <a:off x="4410004" y="5538944"/>
              <a:ext cx="1728000" cy="1588"/>
            </a:xfrm>
            <a:prstGeom prst="straightConnector1">
              <a:avLst/>
            </a:prstGeom>
            <a:ln w="12700">
              <a:solidFill>
                <a:srgbClr val="EC630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ZoneTexte 80">
              <a:extLst>
                <a:ext uri="{FF2B5EF4-FFF2-40B4-BE49-F238E27FC236}">
                  <a16:creationId xmlns:a16="http://schemas.microsoft.com/office/drawing/2014/main" id="{8976936A-78DD-B483-BD39-EF419EC8DDB6}"/>
                </a:ext>
              </a:extLst>
            </p:cNvPr>
            <p:cNvSpPr txBox="1"/>
            <p:nvPr/>
          </p:nvSpPr>
          <p:spPr>
            <a:xfrm>
              <a:off x="4518016" y="4926876"/>
              <a:ext cx="1366080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050" b="1" dirty="0">
                  <a:solidFill>
                    <a:srgbClr val="EC6303"/>
                  </a:solidFill>
                </a:rPr>
                <a:t>Colonne montante</a:t>
              </a:r>
            </a:p>
            <a:p>
              <a:pPr algn="ctr"/>
              <a:r>
                <a:rPr lang="fr-FR" sz="1050" b="1" dirty="0">
                  <a:solidFill>
                    <a:srgbClr val="EC6303"/>
                  </a:solidFill>
                </a:rPr>
                <a:t>ou</a:t>
              </a:r>
            </a:p>
            <a:p>
              <a:pPr algn="ctr"/>
              <a:r>
                <a:rPr lang="fr-FR" sz="1050" b="1" dirty="0">
                  <a:solidFill>
                    <a:srgbClr val="EC6303"/>
                  </a:solidFill>
                </a:rPr>
                <a:t>Colonne rampante</a:t>
              </a:r>
            </a:p>
          </p:txBody>
        </p:sp>
        <p:cxnSp>
          <p:nvCxnSpPr>
            <p:cNvPr id="152" name="Connecteur droit avec flèche 151">
              <a:extLst>
                <a:ext uri="{FF2B5EF4-FFF2-40B4-BE49-F238E27FC236}">
                  <a16:creationId xmlns:a16="http://schemas.microsoft.com/office/drawing/2014/main" id="{47E59EB6-5162-E4E6-ED4B-235D9C337612}"/>
                </a:ext>
              </a:extLst>
            </p:cNvPr>
            <p:cNvCxnSpPr/>
            <p:nvPr/>
          </p:nvCxnSpPr>
          <p:spPr>
            <a:xfrm>
              <a:off x="6138196" y="5538944"/>
              <a:ext cx="1728000" cy="1588"/>
            </a:xfrm>
            <a:prstGeom prst="straightConnector1">
              <a:avLst/>
            </a:prstGeom>
            <a:ln w="12700">
              <a:solidFill>
                <a:srgbClr val="EC630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ZoneTexte 82">
              <a:extLst>
                <a:ext uri="{FF2B5EF4-FFF2-40B4-BE49-F238E27FC236}">
                  <a16:creationId xmlns:a16="http://schemas.microsoft.com/office/drawing/2014/main" id="{4F3B262E-EA57-2946-C9A9-4A0942597A5F}"/>
                </a:ext>
              </a:extLst>
            </p:cNvPr>
            <p:cNvSpPr txBox="1"/>
            <p:nvPr/>
          </p:nvSpPr>
          <p:spPr>
            <a:xfrm>
              <a:off x="6536083" y="5285328"/>
              <a:ext cx="10871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b="1" dirty="0">
                  <a:solidFill>
                    <a:srgbClr val="EC6303"/>
                  </a:solidFill>
                </a:rPr>
                <a:t>Branchement</a:t>
              </a:r>
            </a:p>
          </p:txBody>
        </p:sp>
        <p:cxnSp>
          <p:nvCxnSpPr>
            <p:cNvPr id="154" name="Connecteur droit 153">
              <a:extLst>
                <a:ext uri="{FF2B5EF4-FFF2-40B4-BE49-F238E27FC236}">
                  <a16:creationId xmlns:a16="http://schemas.microsoft.com/office/drawing/2014/main" id="{2C69836B-63FB-75EB-431C-1AB4FF3E5E93}"/>
                </a:ext>
              </a:extLst>
            </p:cNvPr>
            <p:cNvCxnSpPr/>
            <p:nvPr/>
          </p:nvCxnSpPr>
          <p:spPr>
            <a:xfrm flipV="1">
              <a:off x="629564" y="4835288"/>
              <a:ext cx="3780000" cy="1568"/>
            </a:xfrm>
            <a:prstGeom prst="line">
              <a:avLst/>
            </a:prstGeom>
            <a:ln w="28575">
              <a:solidFill>
                <a:srgbClr val="274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>
              <a:extLst>
                <a:ext uri="{FF2B5EF4-FFF2-40B4-BE49-F238E27FC236}">
                  <a16:creationId xmlns:a16="http://schemas.microsoft.com/office/drawing/2014/main" id="{5EB04E81-7524-0A19-D6A8-CDF2A1DAD56D}"/>
                </a:ext>
              </a:extLst>
            </p:cNvPr>
            <p:cNvCxnSpPr/>
            <p:nvPr/>
          </p:nvCxnSpPr>
          <p:spPr>
            <a:xfrm rot="5400000">
              <a:off x="5775822" y="5250872"/>
              <a:ext cx="720000" cy="0"/>
            </a:xfrm>
            <a:prstGeom prst="line">
              <a:avLst/>
            </a:prstGeom>
            <a:ln>
              <a:solidFill>
                <a:srgbClr val="8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>
              <a:extLst>
                <a:ext uri="{FF2B5EF4-FFF2-40B4-BE49-F238E27FC236}">
                  <a16:creationId xmlns:a16="http://schemas.microsoft.com/office/drawing/2014/main" id="{CB8BFB09-A2AF-7A28-BACC-595B51A73A39}"/>
                </a:ext>
              </a:extLst>
            </p:cNvPr>
            <p:cNvCxnSpPr/>
            <p:nvPr/>
          </p:nvCxnSpPr>
          <p:spPr>
            <a:xfrm rot="5400000">
              <a:off x="2771852" y="5250872"/>
              <a:ext cx="720000" cy="0"/>
            </a:xfrm>
            <a:prstGeom prst="line">
              <a:avLst/>
            </a:prstGeom>
            <a:ln>
              <a:solidFill>
                <a:srgbClr val="274C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>
              <a:extLst>
                <a:ext uri="{FF2B5EF4-FFF2-40B4-BE49-F238E27FC236}">
                  <a16:creationId xmlns:a16="http://schemas.microsoft.com/office/drawing/2014/main" id="{C5AF8B25-5A3D-07C5-CCD6-024954270FA8}"/>
                </a:ext>
              </a:extLst>
            </p:cNvPr>
            <p:cNvCxnSpPr/>
            <p:nvPr/>
          </p:nvCxnSpPr>
          <p:spPr>
            <a:xfrm rot="5400000">
              <a:off x="4067996" y="5250872"/>
              <a:ext cx="720000" cy="0"/>
            </a:xfrm>
            <a:prstGeom prst="line">
              <a:avLst/>
            </a:prstGeom>
            <a:ln>
              <a:solidFill>
                <a:srgbClr val="274C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157">
              <a:extLst>
                <a:ext uri="{FF2B5EF4-FFF2-40B4-BE49-F238E27FC236}">
                  <a16:creationId xmlns:a16="http://schemas.microsoft.com/office/drawing/2014/main" id="{64E67FDC-4C43-DFCD-0A92-95D80D6D5355}"/>
                </a:ext>
              </a:extLst>
            </p:cNvPr>
            <p:cNvCxnSpPr/>
            <p:nvPr/>
          </p:nvCxnSpPr>
          <p:spPr>
            <a:xfrm rot="5400000">
              <a:off x="7505593" y="5250078"/>
              <a:ext cx="720000" cy="1588"/>
            </a:xfrm>
            <a:prstGeom prst="line">
              <a:avLst/>
            </a:prstGeom>
            <a:ln>
              <a:solidFill>
                <a:srgbClr val="8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eur droit 158">
              <a:extLst>
                <a:ext uri="{FF2B5EF4-FFF2-40B4-BE49-F238E27FC236}">
                  <a16:creationId xmlns:a16="http://schemas.microsoft.com/office/drawing/2014/main" id="{6B4FAA1F-F650-1363-9A44-3805AED10AE2}"/>
                </a:ext>
              </a:extLst>
            </p:cNvPr>
            <p:cNvCxnSpPr/>
            <p:nvPr/>
          </p:nvCxnSpPr>
          <p:spPr>
            <a:xfrm rot="5400000">
              <a:off x="1475708" y="5250872"/>
              <a:ext cx="720000" cy="0"/>
            </a:xfrm>
            <a:prstGeom prst="line">
              <a:avLst/>
            </a:prstGeom>
            <a:ln>
              <a:solidFill>
                <a:srgbClr val="274C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>
              <a:extLst>
                <a:ext uri="{FF2B5EF4-FFF2-40B4-BE49-F238E27FC236}">
                  <a16:creationId xmlns:a16="http://schemas.microsoft.com/office/drawing/2014/main" id="{C3ABFA99-805F-B41C-215C-9B5207A90A0E}"/>
                </a:ext>
              </a:extLst>
            </p:cNvPr>
            <p:cNvCxnSpPr/>
            <p:nvPr/>
          </p:nvCxnSpPr>
          <p:spPr>
            <a:xfrm rot="5400000">
              <a:off x="179564" y="5250872"/>
              <a:ext cx="720000" cy="0"/>
            </a:xfrm>
            <a:prstGeom prst="line">
              <a:avLst/>
            </a:prstGeom>
            <a:ln>
              <a:solidFill>
                <a:srgbClr val="274C9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ZoneTexte 90">
              <a:extLst>
                <a:ext uri="{FF2B5EF4-FFF2-40B4-BE49-F238E27FC236}">
                  <a16:creationId xmlns:a16="http://schemas.microsoft.com/office/drawing/2014/main" id="{C17B2DB1-E302-35F3-826F-71B5E3D8E883}"/>
                </a:ext>
              </a:extLst>
            </p:cNvPr>
            <p:cNvSpPr txBox="1"/>
            <p:nvPr/>
          </p:nvSpPr>
          <p:spPr>
            <a:xfrm>
              <a:off x="305548" y="4020869"/>
              <a:ext cx="526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b="1" dirty="0">
                  <a:solidFill>
                    <a:srgbClr val="274C9C"/>
                  </a:solidFill>
                </a:rPr>
                <a:t>NRO</a:t>
              </a:r>
            </a:p>
          </p:txBody>
        </p:sp>
        <p:sp>
          <p:nvSpPr>
            <p:cNvPr id="162" name="ZoneTexte 91">
              <a:extLst>
                <a:ext uri="{FF2B5EF4-FFF2-40B4-BE49-F238E27FC236}">
                  <a16:creationId xmlns:a16="http://schemas.microsoft.com/office/drawing/2014/main" id="{0DF6EFAA-BADD-A641-8F89-1748AEC24279}"/>
                </a:ext>
              </a:extLst>
            </p:cNvPr>
            <p:cNvSpPr txBox="1"/>
            <p:nvPr/>
          </p:nvSpPr>
          <p:spPr>
            <a:xfrm>
              <a:off x="3941952" y="4351973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900" dirty="0">
                  <a:solidFill>
                    <a:srgbClr val="274C9C"/>
                  </a:solidFill>
                </a:rPr>
                <a:t>Point de</a:t>
              </a:r>
            </a:p>
            <a:p>
              <a:r>
                <a:rPr lang="fr-FR" sz="900" dirty="0">
                  <a:solidFill>
                    <a:srgbClr val="274C9C"/>
                  </a:solidFill>
                </a:rPr>
                <a:t>Mutualisation (PM)</a:t>
              </a:r>
            </a:p>
          </p:txBody>
        </p:sp>
        <p:sp>
          <p:nvSpPr>
            <p:cNvPr id="163" name="ZoneTexte 92">
              <a:extLst>
                <a:ext uri="{FF2B5EF4-FFF2-40B4-BE49-F238E27FC236}">
                  <a16:creationId xmlns:a16="http://schemas.microsoft.com/office/drawing/2014/main" id="{28FF594B-2F3D-5361-417C-932A54314735}"/>
                </a:ext>
              </a:extLst>
            </p:cNvPr>
            <p:cNvSpPr txBox="1"/>
            <p:nvPr/>
          </p:nvSpPr>
          <p:spPr>
            <a:xfrm>
              <a:off x="2681812" y="4345586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900" dirty="0">
                  <a:solidFill>
                    <a:srgbClr val="274C9C"/>
                  </a:solidFill>
                </a:rPr>
                <a:t>Point</a:t>
              </a:r>
            </a:p>
            <a:p>
              <a:r>
                <a:rPr lang="fr-FR" sz="900" dirty="0">
                  <a:solidFill>
                    <a:srgbClr val="274C9C"/>
                  </a:solidFill>
                </a:rPr>
                <a:t>d’adduction (PA)</a:t>
              </a:r>
            </a:p>
          </p:txBody>
        </p:sp>
        <p:sp>
          <p:nvSpPr>
            <p:cNvPr id="164" name="ZoneTexte 93">
              <a:extLst>
                <a:ext uri="{FF2B5EF4-FFF2-40B4-BE49-F238E27FC236}">
                  <a16:creationId xmlns:a16="http://schemas.microsoft.com/office/drawing/2014/main" id="{DE72A664-6416-E950-C129-7BD7C598C7F7}"/>
                </a:ext>
              </a:extLst>
            </p:cNvPr>
            <p:cNvSpPr txBox="1"/>
            <p:nvPr/>
          </p:nvSpPr>
          <p:spPr>
            <a:xfrm>
              <a:off x="1421672" y="4345586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900" dirty="0">
                  <a:solidFill>
                    <a:srgbClr val="274C9C"/>
                  </a:solidFill>
                </a:rPr>
                <a:t>Point de</a:t>
              </a:r>
            </a:p>
            <a:p>
              <a:r>
                <a:rPr lang="fr-FR" sz="900" dirty="0">
                  <a:solidFill>
                    <a:srgbClr val="274C9C"/>
                  </a:solidFill>
                </a:rPr>
                <a:t>Distribution (PD) </a:t>
              </a:r>
            </a:p>
          </p:txBody>
        </p:sp>
        <p:sp>
          <p:nvSpPr>
            <p:cNvPr id="165" name="ZoneTexte 94">
              <a:extLst>
                <a:ext uri="{FF2B5EF4-FFF2-40B4-BE49-F238E27FC236}">
                  <a16:creationId xmlns:a16="http://schemas.microsoft.com/office/drawing/2014/main" id="{C51501F1-1C67-AB67-45E6-50824ED445F9}"/>
                </a:ext>
              </a:extLst>
            </p:cNvPr>
            <p:cNvSpPr txBox="1"/>
            <p:nvPr/>
          </p:nvSpPr>
          <p:spPr>
            <a:xfrm>
              <a:off x="5916993" y="4239025"/>
              <a:ext cx="94128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900" dirty="0">
                  <a:solidFill>
                    <a:srgbClr val="EC6303"/>
                  </a:solidFill>
                </a:rPr>
                <a:t>Point de</a:t>
              </a:r>
            </a:p>
            <a:p>
              <a:r>
                <a:rPr lang="fr-FR" sz="900" dirty="0">
                  <a:solidFill>
                    <a:srgbClr val="EC6303"/>
                  </a:solidFill>
                </a:rPr>
                <a:t>Branchement</a:t>
              </a:r>
            </a:p>
            <a:p>
              <a:r>
                <a:rPr lang="fr-FR" sz="900" dirty="0">
                  <a:solidFill>
                    <a:srgbClr val="EC6303"/>
                  </a:solidFill>
                </a:rPr>
                <a:t>Optique (PBO)</a:t>
              </a:r>
            </a:p>
          </p:txBody>
        </p:sp>
        <p:sp>
          <p:nvSpPr>
            <p:cNvPr id="166" name="ZoneTexte 95">
              <a:extLst>
                <a:ext uri="{FF2B5EF4-FFF2-40B4-BE49-F238E27FC236}">
                  <a16:creationId xmlns:a16="http://schemas.microsoft.com/office/drawing/2014/main" id="{60D7A635-9BF4-45D7-E125-1AED3A0D73AA}"/>
                </a:ext>
              </a:extLst>
            </p:cNvPr>
            <p:cNvSpPr txBox="1"/>
            <p:nvPr/>
          </p:nvSpPr>
          <p:spPr>
            <a:xfrm>
              <a:off x="305548" y="4343998"/>
              <a:ext cx="57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900" dirty="0">
                  <a:solidFill>
                    <a:srgbClr val="274C9C"/>
                  </a:solidFill>
                </a:rPr>
                <a:t>Tête de</a:t>
              </a:r>
            </a:p>
            <a:p>
              <a:r>
                <a:rPr lang="fr-FR" sz="900" dirty="0">
                  <a:solidFill>
                    <a:srgbClr val="274C9C"/>
                  </a:solidFill>
                </a:rPr>
                <a:t>câble</a:t>
              </a:r>
            </a:p>
          </p:txBody>
        </p:sp>
        <p:sp>
          <p:nvSpPr>
            <p:cNvPr id="167" name="ZoneTexte 96">
              <a:extLst>
                <a:ext uri="{FF2B5EF4-FFF2-40B4-BE49-F238E27FC236}">
                  <a16:creationId xmlns:a16="http://schemas.microsoft.com/office/drawing/2014/main" id="{E15D7BB3-804B-A985-FD49-80300F9354AC}"/>
                </a:ext>
              </a:extLst>
            </p:cNvPr>
            <p:cNvSpPr txBox="1"/>
            <p:nvPr/>
          </p:nvSpPr>
          <p:spPr>
            <a:xfrm>
              <a:off x="7939629" y="4419045"/>
              <a:ext cx="934871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900" dirty="0">
                  <a:solidFill>
                    <a:srgbClr val="EC6303"/>
                  </a:solidFill>
                </a:rPr>
                <a:t>Point de</a:t>
              </a:r>
            </a:p>
            <a:p>
              <a:r>
                <a:rPr lang="fr-FR" sz="900" dirty="0">
                  <a:solidFill>
                    <a:srgbClr val="EC6303"/>
                  </a:solidFill>
                </a:rPr>
                <a:t>Terminaison</a:t>
              </a:r>
            </a:p>
            <a:p>
              <a:r>
                <a:rPr lang="fr-FR" sz="900" dirty="0">
                  <a:solidFill>
                    <a:srgbClr val="EC6303"/>
                  </a:solidFill>
                </a:rPr>
                <a:t>Optique (PTO)</a:t>
              </a:r>
            </a:p>
          </p:txBody>
        </p:sp>
        <p:sp>
          <p:nvSpPr>
            <p:cNvPr id="168" name="ZoneTexte 97">
              <a:extLst>
                <a:ext uri="{FF2B5EF4-FFF2-40B4-BE49-F238E27FC236}">
                  <a16:creationId xmlns:a16="http://schemas.microsoft.com/office/drawing/2014/main" id="{8D550B22-48CB-B1F5-2195-34F161DCDFDD}"/>
                </a:ext>
              </a:extLst>
            </p:cNvPr>
            <p:cNvSpPr txBox="1"/>
            <p:nvPr/>
          </p:nvSpPr>
          <p:spPr>
            <a:xfrm>
              <a:off x="6066188" y="3793812"/>
              <a:ext cx="23759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200" b="1" dirty="0">
                  <a:solidFill>
                    <a:srgbClr val="EC6303"/>
                  </a:solidFill>
                </a:rPr>
                <a:t>Immeuble ou zone mutualisée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553654D-8E14-F4BC-834C-F17EA20C28B5}"/>
                </a:ext>
              </a:extLst>
            </p:cNvPr>
            <p:cNvSpPr/>
            <p:nvPr/>
          </p:nvSpPr>
          <p:spPr bwMode="auto">
            <a:xfrm>
              <a:off x="4337996" y="4735243"/>
              <a:ext cx="180000" cy="180000"/>
            </a:xfrm>
            <a:prstGeom prst="rect">
              <a:avLst/>
            </a:prstGeom>
            <a:solidFill>
              <a:srgbClr val="EC630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F0A04D4-7566-E544-6B9F-2A5C859ECE67}"/>
                </a:ext>
              </a:extLst>
            </p:cNvPr>
            <p:cNvSpPr/>
            <p:nvPr/>
          </p:nvSpPr>
          <p:spPr bwMode="auto">
            <a:xfrm>
              <a:off x="449564" y="4746856"/>
              <a:ext cx="180000" cy="180000"/>
            </a:xfrm>
            <a:prstGeom prst="rect">
              <a:avLst/>
            </a:prstGeom>
            <a:solidFill>
              <a:srgbClr val="009E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1" name="Losange 170">
              <a:extLst>
                <a:ext uri="{FF2B5EF4-FFF2-40B4-BE49-F238E27FC236}">
                  <a16:creationId xmlns:a16="http://schemas.microsoft.com/office/drawing/2014/main" id="{FE54626C-D00F-F839-6EF3-54124EA3F758}"/>
                </a:ext>
              </a:extLst>
            </p:cNvPr>
            <p:cNvSpPr/>
            <p:nvPr/>
          </p:nvSpPr>
          <p:spPr bwMode="auto">
            <a:xfrm>
              <a:off x="3041852" y="4735243"/>
              <a:ext cx="180000" cy="180000"/>
            </a:xfrm>
            <a:prstGeom prst="diamond">
              <a:avLst/>
            </a:prstGeom>
            <a:solidFill>
              <a:srgbClr val="009EBD"/>
            </a:solidFill>
            <a:ln w="19050" cap="flat" cmpd="sng" algn="ctr">
              <a:solidFill>
                <a:srgbClr val="009E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6B5040F8-325A-3C4E-3FBC-409B399AC752}"/>
                </a:ext>
              </a:extLst>
            </p:cNvPr>
            <p:cNvSpPr/>
            <p:nvPr/>
          </p:nvSpPr>
          <p:spPr>
            <a:xfrm>
              <a:off x="1745708" y="4745288"/>
              <a:ext cx="180000" cy="180000"/>
            </a:xfrm>
            <a:prstGeom prst="ellipse">
              <a:avLst/>
            </a:prstGeom>
            <a:solidFill>
              <a:srgbClr val="009E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/>
            </a:p>
          </p:txBody>
        </p:sp>
        <p:sp>
          <p:nvSpPr>
            <p:cNvPr id="173" name="Losange 172">
              <a:extLst>
                <a:ext uri="{FF2B5EF4-FFF2-40B4-BE49-F238E27FC236}">
                  <a16:creationId xmlns:a16="http://schemas.microsoft.com/office/drawing/2014/main" id="{03DEAE9A-B2A5-B63A-9EF3-A32E32697FE2}"/>
                </a:ext>
              </a:extLst>
            </p:cNvPr>
            <p:cNvSpPr/>
            <p:nvPr/>
          </p:nvSpPr>
          <p:spPr bwMode="auto">
            <a:xfrm>
              <a:off x="6047768" y="4748353"/>
              <a:ext cx="180000" cy="180000"/>
            </a:xfrm>
            <a:prstGeom prst="diamond">
              <a:avLst/>
            </a:prstGeom>
            <a:solidFill>
              <a:srgbClr val="EC6303"/>
            </a:solidFill>
            <a:ln w="19050" cap="flat" cmpd="sng" algn="ctr">
              <a:solidFill>
                <a:srgbClr val="EC630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85258BB9-26E7-498D-5AB8-51B23B25777C}"/>
                </a:ext>
              </a:extLst>
            </p:cNvPr>
            <p:cNvSpPr/>
            <p:nvPr/>
          </p:nvSpPr>
          <p:spPr>
            <a:xfrm>
              <a:off x="7794380" y="4748353"/>
              <a:ext cx="180000" cy="180000"/>
            </a:xfrm>
            <a:prstGeom prst="ellipse">
              <a:avLst/>
            </a:prstGeom>
            <a:solidFill>
              <a:srgbClr val="EC63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/>
            </a:p>
          </p:txBody>
        </p:sp>
        <p:sp>
          <p:nvSpPr>
            <p:cNvPr id="175" name="ZoneTexte 159">
              <a:extLst>
                <a:ext uri="{FF2B5EF4-FFF2-40B4-BE49-F238E27FC236}">
                  <a16:creationId xmlns:a16="http://schemas.microsoft.com/office/drawing/2014/main" id="{32E9DA4D-144E-FDB1-19B0-AF88E542C1D1}"/>
                </a:ext>
              </a:extLst>
            </p:cNvPr>
            <p:cNvSpPr txBox="1"/>
            <p:nvPr/>
          </p:nvSpPr>
          <p:spPr>
            <a:xfrm>
              <a:off x="7798945" y="4072262"/>
              <a:ext cx="8595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b="1" dirty="0">
                  <a:solidFill>
                    <a:srgbClr val="EC6303"/>
                  </a:solidFill>
                </a:rPr>
                <a:t>Logement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934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F3761492-1903-0926-4900-B20E9ACCCD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74523" y="862358"/>
            <a:ext cx="1531327" cy="23368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buFontTx/>
              <a:buNone/>
            </a:pPr>
            <a:endParaRPr lang="fr-FR" altLang="fr-FR" sz="1400" dirty="0"/>
          </a:p>
        </p:txBody>
      </p:sp>
      <p:sp>
        <p:nvSpPr>
          <p:cNvPr id="2" name="Line 19">
            <a:extLst>
              <a:ext uri="{FF2B5EF4-FFF2-40B4-BE49-F238E27FC236}">
                <a16:creationId xmlns:a16="http://schemas.microsoft.com/office/drawing/2014/main" id="{0172C54D-1528-334D-6EFC-EA6E702635F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174523" y="2798275"/>
            <a:ext cx="153132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sm" len="sm"/>
            <a:tailEnd type="triangle" w="sm" len="sm"/>
          </a:ln>
          <a:scene3d>
            <a:camera prst="legacyObliqueTopRigh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flatTx/>
          </a:bodyPr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F637F81-BAA1-4CC9-F943-851BE2A3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59" y="319158"/>
            <a:ext cx="8280000" cy="1003592"/>
          </a:xfrm>
        </p:spPr>
        <p:txBody>
          <a:bodyPr/>
          <a:lstStyle/>
          <a:p>
            <a:r>
              <a:rPr lang="fr-FR" dirty="0"/>
              <a:t>Network in high </a:t>
            </a:r>
            <a:r>
              <a:rPr lang="fr-FR" dirty="0" err="1"/>
              <a:t>density</a:t>
            </a:r>
            <a:r>
              <a:rPr lang="fr-FR" dirty="0"/>
              <a:t> areas</a:t>
            </a:r>
            <a:br>
              <a:rPr lang="fr-FR" dirty="0"/>
            </a:br>
            <a:r>
              <a:rPr lang="fr-FR" sz="2000" dirty="0"/>
              <a:t>Single fibre </a:t>
            </a:r>
            <a:r>
              <a:rPr lang="fr-FR" sz="2000" dirty="0" err="1"/>
              <a:t>mutualized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EC2BD5-C1FC-21ED-DABE-FB2E3918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98633"/>
            <a:ext cx="180000" cy="180000"/>
          </a:xfrm>
        </p:spPr>
        <p:txBody>
          <a:bodyPr/>
          <a:lstStyle/>
          <a:p>
            <a:r>
              <a:rPr lang="fr-FR" dirty="0"/>
              <a:t>émetteur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E8D4A8-C904-A076-FD83-F56958D5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35850" y="4787940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8" name="Group 152">
            <a:extLst>
              <a:ext uri="{FF2B5EF4-FFF2-40B4-BE49-F238E27FC236}">
                <a16:creationId xmlns:a16="http://schemas.microsoft.com/office/drawing/2014/main" id="{3622EFED-ADFB-F14D-EED9-05CB306201DE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806739" y="2614629"/>
            <a:ext cx="47625" cy="823546"/>
            <a:chOff x="2463" y="1340"/>
            <a:chExt cx="31" cy="1931"/>
          </a:xfrm>
        </p:grpSpPr>
        <p:sp>
          <p:nvSpPr>
            <p:cNvPr id="9" name="Line 243">
              <a:extLst>
                <a:ext uri="{FF2B5EF4-FFF2-40B4-BE49-F238E27FC236}">
                  <a16:creationId xmlns:a16="http://schemas.microsoft.com/office/drawing/2014/main" id="{A4B9F855-358B-8C77-4501-6ACF085D6D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63" y="1340"/>
              <a:ext cx="0" cy="1930"/>
            </a:xfrm>
            <a:prstGeom prst="line">
              <a:avLst/>
            </a:prstGeom>
            <a:noFill/>
            <a:ln w="57150">
              <a:pattFill prst="wdUpDiag">
                <a:fgClr>
                  <a:srgbClr val="333399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1600" dirty="0"/>
            </a:p>
          </p:txBody>
        </p:sp>
        <p:sp>
          <p:nvSpPr>
            <p:cNvPr id="10" name="Line 243">
              <a:extLst>
                <a:ext uri="{FF2B5EF4-FFF2-40B4-BE49-F238E27FC236}">
                  <a16:creationId xmlns:a16="http://schemas.microsoft.com/office/drawing/2014/main" id="{839BAA44-4733-704D-3566-5DC5572AF10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4" y="1341"/>
              <a:ext cx="0" cy="1930"/>
            </a:xfrm>
            <a:prstGeom prst="line">
              <a:avLst/>
            </a:prstGeom>
            <a:noFill/>
            <a:ln w="57150">
              <a:pattFill prst="wdUpDiag">
                <a:fgClr>
                  <a:srgbClr val="FF9900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1600" dirty="0"/>
            </a:p>
          </p:txBody>
        </p:sp>
      </p:grpSp>
      <p:sp>
        <p:nvSpPr>
          <p:cNvPr id="12" name="Line 17">
            <a:extLst>
              <a:ext uri="{FF2B5EF4-FFF2-40B4-BE49-F238E27FC236}">
                <a16:creationId xmlns:a16="http://schemas.microsoft.com/office/drawing/2014/main" id="{F20D9DA2-ADBD-A3D5-FFF1-E0C41AC7C7B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174523" y="1784696"/>
            <a:ext cx="153132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sm" len="sm"/>
            <a:tailEnd type="triangle" w="sm" len="sm"/>
          </a:ln>
          <a:scene3d>
            <a:camera prst="legacyObliqueTopRigh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flatTx/>
          </a:bodyPr>
          <a:lstStyle/>
          <a:p>
            <a:endParaRPr lang="fr-FR" dirty="0"/>
          </a:p>
        </p:txBody>
      </p:sp>
      <p:sp>
        <p:nvSpPr>
          <p:cNvPr id="14" name="Line 68">
            <a:extLst>
              <a:ext uri="{FF2B5EF4-FFF2-40B4-BE49-F238E27FC236}">
                <a16:creationId xmlns:a16="http://schemas.microsoft.com/office/drawing/2014/main" id="{FBCB60E0-2C32-36D8-1523-6B8C22EF8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1381" y="3872258"/>
            <a:ext cx="3089031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5" name="AutoShape 76">
            <a:extLst>
              <a:ext uri="{FF2B5EF4-FFF2-40B4-BE49-F238E27FC236}">
                <a16:creationId xmlns:a16="http://schemas.microsoft.com/office/drawing/2014/main" id="{0953C221-6710-63AE-186A-15428ACA516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856651">
            <a:off x="4005604" y="3827720"/>
            <a:ext cx="115888" cy="101112"/>
          </a:xfrm>
          <a:prstGeom prst="rtTriangle">
            <a:avLst/>
          </a:prstGeom>
          <a:solidFill>
            <a:srgbClr val="FF9900"/>
          </a:solidFill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FR" altLang="fr-FR" dirty="0"/>
          </a:p>
        </p:txBody>
      </p:sp>
      <p:sp>
        <p:nvSpPr>
          <p:cNvPr id="16" name="Line 96">
            <a:extLst>
              <a:ext uri="{FF2B5EF4-FFF2-40B4-BE49-F238E27FC236}">
                <a16:creationId xmlns:a16="http://schemas.microsoft.com/office/drawing/2014/main" id="{F9C7CEF4-9877-73CF-DF12-A5AB83597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04546" y="4072283"/>
            <a:ext cx="1418492" cy="0"/>
          </a:xfrm>
          <a:prstGeom prst="line">
            <a:avLst/>
          </a:prstGeom>
          <a:noFill/>
          <a:ln w="635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7" name="AutoShape 95">
            <a:extLst>
              <a:ext uri="{FF2B5EF4-FFF2-40B4-BE49-F238E27FC236}">
                <a16:creationId xmlns:a16="http://schemas.microsoft.com/office/drawing/2014/main" id="{A8DCA4A4-C363-C27E-BA93-A9C3D45AE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474" y="3937346"/>
            <a:ext cx="276957" cy="30480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800" dirty="0">
                <a:solidFill>
                  <a:schemeClr val="tx1"/>
                </a:solidFill>
              </a:rPr>
              <a:t>PoP</a:t>
            </a:r>
          </a:p>
        </p:txBody>
      </p:sp>
      <p:sp>
        <p:nvSpPr>
          <p:cNvPr id="18" name="Line 100">
            <a:extLst>
              <a:ext uri="{FF2B5EF4-FFF2-40B4-BE49-F238E27FC236}">
                <a16:creationId xmlns:a16="http://schemas.microsoft.com/office/drawing/2014/main" id="{BF2D49FA-39EB-F236-D096-40530BA2E1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07477" y="4470746"/>
            <a:ext cx="303335" cy="0"/>
          </a:xfrm>
          <a:prstGeom prst="line">
            <a:avLst/>
          </a:prstGeom>
          <a:noFill/>
          <a:ln w="6350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9" name="Line 101">
            <a:extLst>
              <a:ext uri="{FF2B5EF4-FFF2-40B4-BE49-F238E27FC236}">
                <a16:creationId xmlns:a16="http://schemas.microsoft.com/office/drawing/2014/main" id="{1249781D-955C-3032-D822-E4026973DF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2020" y="4265959"/>
            <a:ext cx="0" cy="238125"/>
          </a:xfrm>
          <a:prstGeom prst="line">
            <a:avLst/>
          </a:prstGeom>
          <a:noFill/>
          <a:ln w="6350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0" name="AutoShape 94">
            <a:extLst>
              <a:ext uri="{FF2B5EF4-FFF2-40B4-BE49-F238E27FC236}">
                <a16:creationId xmlns:a16="http://schemas.microsoft.com/office/drawing/2014/main" id="{4B152A09-E439-F41A-FEA5-8B1711154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474" y="4288183"/>
            <a:ext cx="276957" cy="30480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800" dirty="0">
                <a:solidFill>
                  <a:schemeClr val="tx1"/>
                </a:solidFill>
              </a:rPr>
              <a:t>PoP</a:t>
            </a:r>
          </a:p>
        </p:txBody>
      </p:sp>
      <p:sp>
        <p:nvSpPr>
          <p:cNvPr id="21" name="Line 103">
            <a:extLst>
              <a:ext uri="{FF2B5EF4-FFF2-40B4-BE49-F238E27FC236}">
                <a16:creationId xmlns:a16="http://schemas.microsoft.com/office/drawing/2014/main" id="{73129423-8325-CD93-0828-4D54890198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10812" y="4296121"/>
            <a:ext cx="965688" cy="0"/>
          </a:xfrm>
          <a:prstGeom prst="line">
            <a:avLst/>
          </a:prstGeom>
          <a:noFill/>
          <a:ln w="6350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2" name="Line 107">
            <a:extLst>
              <a:ext uri="{FF2B5EF4-FFF2-40B4-BE49-F238E27FC236}">
                <a16:creationId xmlns:a16="http://schemas.microsoft.com/office/drawing/2014/main" id="{7A66442C-8B3D-4EEC-0893-D1EC2E2A47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8108" y="3873846"/>
            <a:ext cx="1058008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3" name="AutoShape 93">
            <a:extLst>
              <a:ext uri="{FF2B5EF4-FFF2-40B4-BE49-F238E27FC236}">
                <a16:creationId xmlns:a16="http://schemas.microsoft.com/office/drawing/2014/main" id="{F900816C-EA51-82AC-0B5A-7BA6E4570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577" y="3716683"/>
            <a:ext cx="276958" cy="30480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800" dirty="0">
                <a:solidFill>
                  <a:schemeClr val="tx1"/>
                </a:solidFill>
              </a:rPr>
              <a:t>PoP</a:t>
            </a:r>
          </a:p>
        </p:txBody>
      </p:sp>
      <p:grpSp>
        <p:nvGrpSpPr>
          <p:cNvPr id="24" name="Group 80">
            <a:extLst>
              <a:ext uri="{FF2B5EF4-FFF2-40B4-BE49-F238E27FC236}">
                <a16:creationId xmlns:a16="http://schemas.microsoft.com/office/drawing/2014/main" id="{0F25D26D-4276-18F7-3E62-D7F372844E79}"/>
              </a:ext>
            </a:extLst>
          </p:cNvPr>
          <p:cNvGrpSpPr>
            <a:grpSpLocks/>
          </p:cNvGrpSpPr>
          <p:nvPr/>
        </p:nvGrpSpPr>
        <p:grpSpPr bwMode="auto">
          <a:xfrm>
            <a:off x="2768113" y="3735733"/>
            <a:ext cx="276957" cy="274638"/>
            <a:chOff x="1610" y="3500"/>
            <a:chExt cx="189" cy="173"/>
          </a:xfrm>
        </p:grpSpPr>
        <p:sp>
          <p:nvSpPr>
            <p:cNvPr id="25" name="AutoShape 55">
              <a:extLst>
                <a:ext uri="{FF2B5EF4-FFF2-40B4-BE49-F238E27FC236}">
                  <a16:creationId xmlns:a16="http://schemas.microsoft.com/office/drawing/2014/main" id="{295B7154-43BC-E9F9-31FB-C0553BC00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3512"/>
              <a:ext cx="139" cy="126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fr-FR" b="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 Box 82">
              <a:extLst>
                <a:ext uri="{FF2B5EF4-FFF2-40B4-BE49-F238E27FC236}">
                  <a16:creationId xmlns:a16="http://schemas.microsoft.com/office/drawing/2014/main" id="{49920A59-CC75-CBB6-EA23-28E23278C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500"/>
              <a:ext cx="14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fr-FR" altLang="fr-FR" sz="1200" dirty="0">
                  <a:solidFill>
                    <a:srgbClr val="CC3300"/>
                  </a:solidFill>
                  <a:sym typeface="Webdings" pitchFamily="18" charset="2"/>
                </a:rPr>
                <a:t></a:t>
              </a:r>
            </a:p>
          </p:txBody>
        </p:sp>
      </p:grpSp>
      <p:sp>
        <p:nvSpPr>
          <p:cNvPr id="27" name="Line 108">
            <a:extLst>
              <a:ext uri="{FF2B5EF4-FFF2-40B4-BE49-F238E27FC236}">
                <a16:creationId xmlns:a16="http://schemas.microsoft.com/office/drawing/2014/main" id="{16D2FA73-388E-1689-8C6C-9530956CF2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65385" y="3669058"/>
            <a:ext cx="1670538" cy="0"/>
          </a:xfrm>
          <a:prstGeom prst="line">
            <a:avLst/>
          </a:prstGeom>
          <a:noFill/>
          <a:ln w="635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8" name="AutoShape 79">
            <a:extLst>
              <a:ext uri="{FF2B5EF4-FFF2-40B4-BE49-F238E27FC236}">
                <a16:creationId xmlns:a16="http://schemas.microsoft.com/office/drawing/2014/main" id="{0D3674CD-D8DD-E4FC-E38B-E57263F67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054" y="3475383"/>
            <a:ext cx="276958" cy="30480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800" dirty="0">
                <a:solidFill>
                  <a:schemeClr val="tx1"/>
                </a:solidFill>
              </a:rPr>
              <a:t>PoP</a:t>
            </a:r>
          </a:p>
        </p:txBody>
      </p:sp>
      <p:sp>
        <p:nvSpPr>
          <p:cNvPr id="29" name="Rectangle 109">
            <a:extLst>
              <a:ext uri="{FF2B5EF4-FFF2-40B4-BE49-F238E27FC236}">
                <a16:creationId xmlns:a16="http://schemas.microsoft.com/office/drawing/2014/main" id="{3C78CC3C-BBCE-925E-0A84-11759FA5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110604"/>
            <a:ext cx="3334962" cy="218122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buFontTx/>
              <a:buNone/>
            </a:pPr>
            <a:r>
              <a:rPr lang="fr-FR" altLang="fr-FR" sz="1100" dirty="0">
                <a:solidFill>
                  <a:schemeClr val="tx1"/>
                </a:solidFill>
              </a:rPr>
              <a:t>Information :</a:t>
            </a:r>
          </a:p>
        </p:txBody>
      </p:sp>
      <p:sp>
        <p:nvSpPr>
          <p:cNvPr id="38" name="Line 125">
            <a:extLst>
              <a:ext uri="{FF2B5EF4-FFF2-40B4-BE49-F238E27FC236}">
                <a16:creationId xmlns:a16="http://schemas.microsoft.com/office/drawing/2014/main" id="{1E3DA8A3-9C39-73D2-45B0-8C206B73C7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8" y="1440803"/>
            <a:ext cx="703385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sp>
        <p:nvSpPr>
          <p:cNvPr id="39" name="Line 126">
            <a:extLst>
              <a:ext uri="{FF2B5EF4-FFF2-40B4-BE49-F238E27FC236}">
                <a16:creationId xmlns:a16="http://schemas.microsoft.com/office/drawing/2014/main" id="{50565FE5-816B-1BD8-BF74-2133B29F45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174" y="1607491"/>
            <a:ext cx="703385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sp>
        <p:nvSpPr>
          <p:cNvPr id="40" name="Line 127">
            <a:extLst>
              <a:ext uri="{FF2B5EF4-FFF2-40B4-BE49-F238E27FC236}">
                <a16:creationId xmlns:a16="http://schemas.microsoft.com/office/drawing/2014/main" id="{AC166E8B-43FD-CC9D-0CB4-256AB5D2E5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571" y="1796403"/>
            <a:ext cx="70338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sp>
        <p:nvSpPr>
          <p:cNvPr id="41" name="Line 128">
            <a:extLst>
              <a:ext uri="{FF2B5EF4-FFF2-40B4-BE49-F238E27FC236}">
                <a16:creationId xmlns:a16="http://schemas.microsoft.com/office/drawing/2014/main" id="{B372E1BF-A14C-FDC7-D06C-0C9AC765C2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243" y="1969441"/>
            <a:ext cx="703385" cy="0"/>
          </a:xfrm>
          <a:prstGeom prst="line">
            <a:avLst/>
          </a:prstGeom>
          <a:noFill/>
          <a:ln w="3810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sp>
        <p:nvSpPr>
          <p:cNvPr id="42" name="Text Box 129">
            <a:extLst>
              <a:ext uri="{FF2B5EF4-FFF2-40B4-BE49-F238E27FC236}">
                <a16:creationId xmlns:a16="http://schemas.microsoft.com/office/drawing/2014/main" id="{15D002F2-A570-5DDC-39ED-20400ABDF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205" y="1320154"/>
            <a:ext cx="19079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  <a:buFontTx/>
              <a:buNone/>
            </a:pPr>
            <a:r>
              <a:rPr lang="fr-FR" altLang="fr-FR" sz="900" b="0" dirty="0">
                <a:solidFill>
                  <a:schemeClr val="tx1"/>
                </a:solidFill>
              </a:rPr>
              <a:t>Free Infrastructure</a:t>
            </a:r>
          </a:p>
        </p:txBody>
      </p:sp>
      <p:sp>
        <p:nvSpPr>
          <p:cNvPr id="43" name="Text Box 130">
            <a:extLst>
              <a:ext uri="{FF2B5EF4-FFF2-40B4-BE49-F238E27FC236}">
                <a16:creationId xmlns:a16="http://schemas.microsoft.com/office/drawing/2014/main" id="{7C32882B-B8E1-AE46-06A9-001456CDE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602" y="1493192"/>
            <a:ext cx="19079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  <a:buFontTx/>
              <a:buNone/>
            </a:pPr>
            <a:r>
              <a:rPr lang="fr-FR" altLang="fr-FR" sz="900" b="0" dirty="0">
                <a:solidFill>
                  <a:schemeClr val="tx1"/>
                </a:solidFill>
              </a:rPr>
              <a:t>Orange</a:t>
            </a:r>
          </a:p>
        </p:txBody>
      </p:sp>
      <p:sp>
        <p:nvSpPr>
          <p:cNvPr id="44" name="Text Box 131">
            <a:extLst>
              <a:ext uri="{FF2B5EF4-FFF2-40B4-BE49-F238E27FC236}">
                <a16:creationId xmlns:a16="http://schemas.microsoft.com/office/drawing/2014/main" id="{D660E18C-3A7A-3E87-56C4-56CEA5FB0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998" y="1663054"/>
            <a:ext cx="19079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  <a:buFontTx/>
              <a:buNone/>
            </a:pPr>
            <a:r>
              <a:rPr lang="fr-FR" altLang="fr-FR" sz="900" b="0" dirty="0">
                <a:solidFill>
                  <a:schemeClr val="tx1"/>
                </a:solidFill>
              </a:rPr>
              <a:t>Bouygues Telecom</a:t>
            </a:r>
          </a:p>
        </p:txBody>
      </p:sp>
      <p:sp>
        <p:nvSpPr>
          <p:cNvPr id="45" name="Text Box 132">
            <a:extLst>
              <a:ext uri="{FF2B5EF4-FFF2-40B4-BE49-F238E27FC236}">
                <a16:creationId xmlns:a16="http://schemas.microsoft.com/office/drawing/2014/main" id="{10743D7C-EEF0-496A-AAF2-0BF4ECF2A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671" y="1848792"/>
            <a:ext cx="19079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  <a:buFontTx/>
              <a:buNone/>
            </a:pPr>
            <a:r>
              <a:rPr lang="fr-FR" altLang="fr-FR" sz="900" b="0" dirty="0">
                <a:solidFill>
                  <a:schemeClr val="tx1"/>
                </a:solidFill>
              </a:rPr>
              <a:t>SFR</a:t>
            </a:r>
          </a:p>
        </p:txBody>
      </p:sp>
      <p:sp>
        <p:nvSpPr>
          <p:cNvPr id="47" name="Line 134">
            <a:extLst>
              <a:ext uri="{FF2B5EF4-FFF2-40B4-BE49-F238E27FC236}">
                <a16:creationId xmlns:a16="http://schemas.microsoft.com/office/drawing/2014/main" id="{8DBC48F2-B574-CE5C-D7A8-5366F3DF46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7420" y="4065932"/>
            <a:ext cx="3074338" cy="25399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48" name="AutoShape 77">
            <a:extLst>
              <a:ext uri="{FF2B5EF4-FFF2-40B4-BE49-F238E27FC236}">
                <a16:creationId xmlns:a16="http://schemas.microsoft.com/office/drawing/2014/main" id="{8C9DE282-2F50-13D2-9226-D8E7F63FA1A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856651">
            <a:off x="4005604" y="4028341"/>
            <a:ext cx="115887" cy="101112"/>
          </a:xfrm>
          <a:prstGeom prst="rtTriangle">
            <a:avLst/>
          </a:prstGeom>
          <a:solidFill>
            <a:srgbClr val="333399"/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FR" altLang="fr-FR" dirty="0"/>
          </a:p>
        </p:txBody>
      </p:sp>
      <p:grpSp>
        <p:nvGrpSpPr>
          <p:cNvPr id="49" name="Group 83">
            <a:extLst>
              <a:ext uri="{FF2B5EF4-FFF2-40B4-BE49-F238E27FC236}">
                <a16:creationId xmlns:a16="http://schemas.microsoft.com/office/drawing/2014/main" id="{6E1839D7-F1E7-68C9-9814-8568F6D6F37B}"/>
              </a:ext>
            </a:extLst>
          </p:cNvPr>
          <p:cNvGrpSpPr>
            <a:grpSpLocks/>
          </p:cNvGrpSpPr>
          <p:nvPr/>
        </p:nvGrpSpPr>
        <p:grpSpPr bwMode="auto">
          <a:xfrm>
            <a:off x="2549769" y="3937347"/>
            <a:ext cx="276958" cy="274637"/>
            <a:chOff x="1610" y="3500"/>
            <a:chExt cx="189" cy="173"/>
          </a:xfrm>
        </p:grpSpPr>
        <p:sp>
          <p:nvSpPr>
            <p:cNvPr id="50" name="AutoShape 55">
              <a:extLst>
                <a:ext uri="{FF2B5EF4-FFF2-40B4-BE49-F238E27FC236}">
                  <a16:creationId xmlns:a16="http://schemas.microsoft.com/office/drawing/2014/main" id="{5F83E02F-6C15-E801-B44A-D7659E741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3512"/>
              <a:ext cx="139" cy="126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fr-FR" b="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 Box 85">
              <a:extLst>
                <a:ext uri="{FF2B5EF4-FFF2-40B4-BE49-F238E27FC236}">
                  <a16:creationId xmlns:a16="http://schemas.microsoft.com/office/drawing/2014/main" id="{40F127E0-0741-21F9-6EA6-695DFA907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500"/>
              <a:ext cx="14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fr-FR" altLang="fr-FR" sz="1200" dirty="0">
                  <a:solidFill>
                    <a:srgbClr val="CC3300"/>
                  </a:solidFill>
                  <a:sym typeface="Webdings" pitchFamily="18" charset="2"/>
                </a:rPr>
                <a:t></a:t>
              </a:r>
            </a:p>
          </p:txBody>
        </p:sp>
      </p:grpSp>
      <p:sp>
        <p:nvSpPr>
          <p:cNvPr id="52" name="Line 135">
            <a:extLst>
              <a:ext uri="{FF2B5EF4-FFF2-40B4-BE49-F238E27FC236}">
                <a16:creationId xmlns:a16="http://schemas.microsoft.com/office/drawing/2014/main" id="{C661E0EF-3290-B7EE-86E6-AC6B87E51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9076" y="4272307"/>
            <a:ext cx="3351335" cy="9413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53" name="AutoShape 78">
            <a:extLst>
              <a:ext uri="{FF2B5EF4-FFF2-40B4-BE49-F238E27FC236}">
                <a16:creationId xmlns:a16="http://schemas.microsoft.com/office/drawing/2014/main" id="{88D39D16-9F23-1F77-A428-4A4236869CC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856651">
            <a:off x="4005604" y="4232072"/>
            <a:ext cx="115888" cy="101111"/>
          </a:xfrm>
          <a:prstGeom prst="rtTriangle">
            <a:avLst/>
          </a:prstGeom>
          <a:solidFill>
            <a:srgbClr val="FFCCCC"/>
          </a:solidFill>
          <a:ln w="19050">
            <a:solidFill>
              <a:srgbClr val="FFCC99"/>
            </a:solidFill>
            <a:round/>
            <a:headEnd/>
            <a:tailEnd/>
          </a:ln>
        </p:spPr>
        <p:txBody>
          <a:bodyPr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FR" altLang="fr-FR" dirty="0"/>
          </a:p>
        </p:txBody>
      </p:sp>
      <p:grpSp>
        <p:nvGrpSpPr>
          <p:cNvPr id="54" name="Group 86">
            <a:extLst>
              <a:ext uri="{FF2B5EF4-FFF2-40B4-BE49-F238E27FC236}">
                <a16:creationId xmlns:a16="http://schemas.microsoft.com/office/drawing/2014/main" id="{15A7729C-2154-AE49-EC8B-865346E985E4}"/>
              </a:ext>
            </a:extLst>
          </p:cNvPr>
          <p:cNvGrpSpPr>
            <a:grpSpLocks/>
          </p:cNvGrpSpPr>
          <p:nvPr/>
        </p:nvGrpSpPr>
        <p:grpSpPr bwMode="auto">
          <a:xfrm>
            <a:off x="2331428" y="4138958"/>
            <a:ext cx="276957" cy="274638"/>
            <a:chOff x="1610" y="3500"/>
            <a:chExt cx="189" cy="173"/>
          </a:xfrm>
        </p:grpSpPr>
        <p:sp>
          <p:nvSpPr>
            <p:cNvPr id="55" name="AutoShape 55">
              <a:extLst>
                <a:ext uri="{FF2B5EF4-FFF2-40B4-BE49-F238E27FC236}">
                  <a16:creationId xmlns:a16="http://schemas.microsoft.com/office/drawing/2014/main" id="{E0782288-9780-FA02-E92E-82076D4EE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3512"/>
              <a:ext cx="139" cy="126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fr-FR" b="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 Box 88">
              <a:extLst>
                <a:ext uri="{FF2B5EF4-FFF2-40B4-BE49-F238E27FC236}">
                  <a16:creationId xmlns:a16="http://schemas.microsoft.com/office/drawing/2014/main" id="{BAE96EFF-31C3-4CF4-31CD-538AE0E2D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500"/>
              <a:ext cx="14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fr-FR" altLang="fr-FR" sz="1200" dirty="0">
                  <a:solidFill>
                    <a:srgbClr val="CC3300"/>
                  </a:solidFill>
                  <a:sym typeface="Webdings" pitchFamily="18" charset="2"/>
                </a:rPr>
                <a:t>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2466A2FE-7576-E151-30F2-29C329CF1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831" y="3335684"/>
            <a:ext cx="2631831" cy="1135063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1000" dirty="0"/>
              <a:t>Mutualisation point</a:t>
            </a:r>
          </a:p>
        </p:txBody>
      </p:sp>
      <p:sp>
        <p:nvSpPr>
          <p:cNvPr id="63" name="Rectangle 143">
            <a:extLst>
              <a:ext uri="{FF2B5EF4-FFF2-40B4-BE49-F238E27FC236}">
                <a16:creationId xmlns:a16="http://schemas.microsoft.com/office/drawing/2014/main" id="{07B3D923-091A-0498-06E6-C0C52AD97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4735859"/>
            <a:ext cx="3407895" cy="284163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1400" dirty="0">
                <a:solidFill>
                  <a:srgbClr val="CC3300"/>
                </a:solidFill>
              </a:rPr>
              <a:t>Horizontal : 4 networks</a:t>
            </a:r>
          </a:p>
        </p:txBody>
      </p:sp>
      <p:sp>
        <p:nvSpPr>
          <p:cNvPr id="64" name="Rectangle 144">
            <a:extLst>
              <a:ext uri="{FF2B5EF4-FFF2-40B4-BE49-F238E27FC236}">
                <a16:creationId xmlns:a16="http://schemas.microsoft.com/office/drawing/2014/main" id="{8E5C0A03-3C68-8E2C-8668-E5AA5BBD6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9831" y="4737447"/>
            <a:ext cx="2905858" cy="282575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1400" dirty="0">
                <a:solidFill>
                  <a:srgbClr val="CC3300"/>
                </a:solidFill>
              </a:rPr>
              <a:t>Vertical : </a:t>
            </a:r>
            <a:r>
              <a:rPr lang="fr-FR" altLang="fr-FR" sz="1400" dirty="0" err="1">
                <a:solidFill>
                  <a:srgbClr val="CC3300"/>
                </a:solidFill>
              </a:rPr>
              <a:t>monofibre</a:t>
            </a:r>
            <a:r>
              <a:rPr lang="fr-FR" altLang="fr-FR" sz="1400" dirty="0">
                <a:solidFill>
                  <a:srgbClr val="CC3300"/>
                </a:solidFill>
              </a:rPr>
              <a:t> </a:t>
            </a:r>
            <a:r>
              <a:rPr lang="fr-FR" altLang="fr-FR" sz="1400" dirty="0" err="1">
                <a:solidFill>
                  <a:srgbClr val="CC3300"/>
                </a:solidFill>
              </a:rPr>
              <a:t>mutualised</a:t>
            </a:r>
            <a:endParaRPr lang="fr-FR" altLang="fr-FR" sz="1400" dirty="0">
              <a:solidFill>
                <a:srgbClr val="CC3300"/>
              </a:solidFill>
            </a:endParaRPr>
          </a:p>
        </p:txBody>
      </p:sp>
      <p:sp>
        <p:nvSpPr>
          <p:cNvPr id="65" name="Line 16">
            <a:extLst>
              <a:ext uri="{FF2B5EF4-FFF2-40B4-BE49-F238E27FC236}">
                <a16:creationId xmlns:a16="http://schemas.microsoft.com/office/drawing/2014/main" id="{95EF593A-5B68-CE5B-4FB0-60D14019BE1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174523" y="1265583"/>
            <a:ext cx="153132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sm" len="sm"/>
            <a:tailEnd type="triangle" w="sm" len="sm"/>
          </a:ln>
          <a:scene3d>
            <a:camera prst="legacyObliqueTopRigh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flatTx/>
          </a:bodyPr>
          <a:lstStyle/>
          <a:p>
            <a:endParaRPr lang="fr-FR" dirty="0"/>
          </a:p>
        </p:txBody>
      </p:sp>
      <p:sp>
        <p:nvSpPr>
          <p:cNvPr id="66" name="Line 18">
            <a:extLst>
              <a:ext uri="{FF2B5EF4-FFF2-40B4-BE49-F238E27FC236}">
                <a16:creationId xmlns:a16="http://schemas.microsoft.com/office/drawing/2014/main" id="{D85A993A-FFFD-D618-978C-048F7296320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174523" y="2303808"/>
            <a:ext cx="153132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triangle" w="sm" len="sm"/>
            <a:tailEnd type="triangle" w="sm" len="sm"/>
          </a:ln>
          <a:scene3d>
            <a:camera prst="legacyObliqueTopRigh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flatTx/>
          </a:bodyPr>
          <a:lstStyle/>
          <a:p>
            <a:endParaRPr lang="fr-FR" dirty="0"/>
          </a:p>
        </p:txBody>
      </p:sp>
      <p:sp>
        <p:nvSpPr>
          <p:cNvPr id="74" name="Line 57">
            <a:extLst>
              <a:ext uri="{FF2B5EF4-FFF2-40B4-BE49-F238E27FC236}">
                <a16:creationId xmlns:a16="http://schemas.microsoft.com/office/drawing/2014/main" id="{2F7BD9C5-0066-9FDD-A451-4E1CBD5FA0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2994" y="3665472"/>
            <a:ext cx="2812073" cy="6759"/>
          </a:xfrm>
          <a:prstGeom prst="line">
            <a:avLst/>
          </a:prstGeom>
          <a:noFill/>
          <a:ln w="190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grpSp>
        <p:nvGrpSpPr>
          <p:cNvPr id="75" name="Group 75">
            <a:extLst>
              <a:ext uri="{FF2B5EF4-FFF2-40B4-BE49-F238E27FC236}">
                <a16:creationId xmlns:a16="http://schemas.microsoft.com/office/drawing/2014/main" id="{B83B3F93-EDC8-CE24-75A4-84754B55B733}"/>
              </a:ext>
            </a:extLst>
          </p:cNvPr>
          <p:cNvGrpSpPr>
            <a:grpSpLocks/>
          </p:cNvGrpSpPr>
          <p:nvPr/>
        </p:nvGrpSpPr>
        <p:grpSpPr bwMode="auto">
          <a:xfrm>
            <a:off x="3001108" y="3567458"/>
            <a:ext cx="276958" cy="274638"/>
            <a:chOff x="1610" y="3500"/>
            <a:chExt cx="189" cy="173"/>
          </a:xfrm>
        </p:grpSpPr>
        <p:sp>
          <p:nvSpPr>
            <p:cNvPr id="76" name="AutoShape 55">
              <a:extLst>
                <a:ext uri="{FF2B5EF4-FFF2-40B4-BE49-F238E27FC236}">
                  <a16:creationId xmlns:a16="http://schemas.microsoft.com/office/drawing/2014/main" id="{701F0263-8C9C-CF15-512E-FF3383AC7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3512"/>
              <a:ext cx="139" cy="126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fr-FR" b="0" dirty="0">
                <a:solidFill>
                  <a:schemeClr val="tx1"/>
                </a:solidFill>
              </a:endParaRPr>
            </a:p>
          </p:txBody>
        </p:sp>
        <p:sp>
          <p:nvSpPr>
            <p:cNvPr id="77" name="Text Box 72">
              <a:extLst>
                <a:ext uri="{FF2B5EF4-FFF2-40B4-BE49-F238E27FC236}">
                  <a16:creationId xmlns:a16="http://schemas.microsoft.com/office/drawing/2014/main" id="{74EE3677-40A5-D980-0A13-E97D62CE5D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500"/>
              <a:ext cx="14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fr-FR" altLang="fr-FR" sz="1200" dirty="0">
                  <a:solidFill>
                    <a:srgbClr val="CC3300"/>
                  </a:solidFill>
                  <a:sym typeface="Webdings" pitchFamily="18" charset="2"/>
                </a:rPr>
                <a:t></a:t>
              </a:r>
            </a:p>
          </p:txBody>
        </p:sp>
      </p:grpSp>
      <p:sp>
        <p:nvSpPr>
          <p:cNvPr id="79" name="AutoShape 267">
            <a:extLst>
              <a:ext uri="{FF2B5EF4-FFF2-40B4-BE49-F238E27FC236}">
                <a16:creationId xmlns:a16="http://schemas.microsoft.com/office/drawing/2014/main" id="{A17F8860-1160-C0CC-E377-94D440BF1FE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856651">
            <a:off x="5917590" y="3804363"/>
            <a:ext cx="161925" cy="142142"/>
          </a:xfrm>
          <a:prstGeom prst="rtTriangle">
            <a:avLst/>
          </a:prstGeom>
          <a:solidFill>
            <a:srgbClr val="FF9900"/>
          </a:solidFill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FR" altLang="fr-FR" dirty="0"/>
          </a:p>
        </p:txBody>
      </p:sp>
      <p:sp>
        <p:nvSpPr>
          <p:cNvPr id="80" name="AutoShape 268">
            <a:extLst>
              <a:ext uri="{FF2B5EF4-FFF2-40B4-BE49-F238E27FC236}">
                <a16:creationId xmlns:a16="http://schemas.microsoft.com/office/drawing/2014/main" id="{66E5CC43-CEE0-250B-097F-916F83753F5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856651">
            <a:off x="5909496" y="4033912"/>
            <a:ext cx="161925" cy="142142"/>
          </a:xfrm>
          <a:prstGeom prst="rtTriangle">
            <a:avLst/>
          </a:prstGeom>
          <a:solidFill>
            <a:srgbClr val="333399"/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FR" altLang="fr-FR" dirty="0"/>
          </a:p>
        </p:txBody>
      </p:sp>
      <p:sp>
        <p:nvSpPr>
          <p:cNvPr id="81" name="Rectangle 269">
            <a:extLst>
              <a:ext uri="{FF2B5EF4-FFF2-40B4-BE49-F238E27FC236}">
                <a16:creationId xmlns:a16="http://schemas.microsoft.com/office/drawing/2014/main" id="{F5CFA7B0-4A6C-58E3-2C23-51AFB1857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623" y="3606248"/>
            <a:ext cx="830874" cy="79080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buFontTx/>
              <a:buNone/>
            </a:pPr>
            <a:endParaRPr lang="fr-FR" altLang="fr-FR" sz="1400" dirty="0"/>
          </a:p>
        </p:txBody>
      </p:sp>
      <p:sp>
        <p:nvSpPr>
          <p:cNvPr id="83" name="AutoShape 121">
            <a:extLst>
              <a:ext uri="{FF2B5EF4-FFF2-40B4-BE49-F238E27FC236}">
                <a16:creationId xmlns:a16="http://schemas.microsoft.com/office/drawing/2014/main" id="{9F64A17B-900B-DA8E-678C-25F2A68B6D1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856651">
            <a:off x="527046" y="2156042"/>
            <a:ext cx="115887" cy="101111"/>
          </a:xfrm>
          <a:prstGeom prst="rtTriangle">
            <a:avLst/>
          </a:prstGeom>
          <a:solidFill>
            <a:schemeClr val="bg2"/>
          </a:solidFill>
          <a:ln w="28575" algn="ctr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buFontTx/>
              <a:buNone/>
            </a:pPr>
            <a:endParaRPr lang="fr-FR" altLang="fr-FR" sz="1200" dirty="0"/>
          </a:p>
        </p:txBody>
      </p:sp>
      <p:sp>
        <p:nvSpPr>
          <p:cNvPr id="85" name="Text Box 275">
            <a:extLst>
              <a:ext uri="{FF2B5EF4-FFF2-40B4-BE49-F238E27FC236}">
                <a16:creationId xmlns:a16="http://schemas.microsoft.com/office/drawing/2014/main" id="{BCC48A40-D2AB-0DAF-EE76-72950450F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112" y="2839332"/>
            <a:ext cx="2150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fr-FR" altLang="fr-FR" sz="900" b="0" dirty="0" err="1">
                <a:solidFill>
                  <a:schemeClr val="tx1"/>
                </a:solidFill>
              </a:rPr>
              <a:t>Shared</a:t>
            </a:r>
            <a:r>
              <a:rPr lang="fr-FR" altLang="fr-FR" sz="900" b="0" dirty="0">
                <a:solidFill>
                  <a:schemeClr val="tx1"/>
                </a:solidFill>
              </a:rPr>
              <a:t> fibre : Bouygues Telecom, Orange, FREE et SFR</a:t>
            </a:r>
          </a:p>
        </p:txBody>
      </p:sp>
      <p:sp>
        <p:nvSpPr>
          <p:cNvPr id="86" name="Text Box 276">
            <a:extLst>
              <a:ext uri="{FF2B5EF4-FFF2-40B4-BE49-F238E27FC236}">
                <a16:creationId xmlns:a16="http://schemas.microsoft.com/office/drawing/2014/main" id="{DFFD2EBD-92EB-EE45-6556-0CDFB35A0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378" y="4042122"/>
            <a:ext cx="7517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  <a:buFontTx/>
              <a:buNone/>
            </a:pPr>
            <a:r>
              <a:rPr lang="fr-FR" altLang="fr-FR" sz="1000" b="0" dirty="0">
                <a:solidFill>
                  <a:schemeClr val="tx1"/>
                </a:solidFill>
              </a:rPr>
              <a:t>Brassage</a:t>
            </a:r>
          </a:p>
        </p:txBody>
      </p:sp>
      <p:sp>
        <p:nvSpPr>
          <p:cNvPr id="87" name="Line 277">
            <a:extLst>
              <a:ext uri="{FF2B5EF4-FFF2-40B4-BE49-F238E27FC236}">
                <a16:creationId xmlns:a16="http://schemas.microsoft.com/office/drawing/2014/main" id="{D24794AE-3698-0AEA-4F42-21CADD8287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12877" y="3842097"/>
            <a:ext cx="252046" cy="2000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 dirty="0"/>
          </a:p>
        </p:txBody>
      </p:sp>
      <p:sp>
        <p:nvSpPr>
          <p:cNvPr id="88" name="Line 279">
            <a:extLst>
              <a:ext uri="{FF2B5EF4-FFF2-40B4-BE49-F238E27FC236}">
                <a16:creationId xmlns:a16="http://schemas.microsoft.com/office/drawing/2014/main" id="{640DB541-61E8-308A-577B-0034580DB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2877" y="3842097"/>
            <a:ext cx="252046" cy="2000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 dirty="0"/>
          </a:p>
        </p:txBody>
      </p:sp>
      <p:grpSp>
        <p:nvGrpSpPr>
          <p:cNvPr id="89" name="Group 132">
            <a:extLst>
              <a:ext uri="{FF2B5EF4-FFF2-40B4-BE49-F238E27FC236}">
                <a16:creationId xmlns:a16="http://schemas.microsoft.com/office/drawing/2014/main" id="{99993862-3C7A-B408-E4C3-FA400C195192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7542702" y="3390392"/>
            <a:ext cx="47625" cy="1293935"/>
            <a:chOff x="2463" y="1340"/>
            <a:chExt cx="31" cy="1931"/>
          </a:xfrm>
        </p:grpSpPr>
        <p:sp>
          <p:nvSpPr>
            <p:cNvPr id="90" name="Line 243">
              <a:extLst>
                <a:ext uri="{FF2B5EF4-FFF2-40B4-BE49-F238E27FC236}">
                  <a16:creationId xmlns:a16="http://schemas.microsoft.com/office/drawing/2014/main" id="{B4958BBA-3746-538B-4E2C-085826F53E0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63" y="1340"/>
              <a:ext cx="0" cy="1930"/>
            </a:xfrm>
            <a:prstGeom prst="line">
              <a:avLst/>
            </a:prstGeom>
            <a:noFill/>
            <a:ln w="57150">
              <a:pattFill prst="wdUpDiag">
                <a:fgClr>
                  <a:srgbClr val="333399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91" name="Line 243">
              <a:extLst>
                <a:ext uri="{FF2B5EF4-FFF2-40B4-BE49-F238E27FC236}">
                  <a16:creationId xmlns:a16="http://schemas.microsoft.com/office/drawing/2014/main" id="{2F873DCD-EAF6-E9BE-1AE7-4B09546636D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4" y="1341"/>
              <a:ext cx="0" cy="1930"/>
            </a:xfrm>
            <a:prstGeom prst="line">
              <a:avLst/>
            </a:prstGeom>
            <a:noFill/>
            <a:ln w="57150">
              <a:pattFill prst="wdUpDiag">
                <a:fgClr>
                  <a:srgbClr val="FF9900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92" name="Group 135">
            <a:extLst>
              <a:ext uri="{FF2B5EF4-FFF2-40B4-BE49-F238E27FC236}">
                <a16:creationId xmlns:a16="http://schemas.microsoft.com/office/drawing/2014/main" id="{55961198-F9DE-AE1C-D53B-8FA2F083D824}"/>
              </a:ext>
            </a:extLst>
          </p:cNvPr>
          <p:cNvGrpSpPr>
            <a:grpSpLocks/>
          </p:cNvGrpSpPr>
          <p:nvPr/>
        </p:nvGrpSpPr>
        <p:grpSpPr bwMode="auto">
          <a:xfrm>
            <a:off x="8141678" y="1170333"/>
            <a:ext cx="45427" cy="2909888"/>
            <a:chOff x="2463" y="1340"/>
            <a:chExt cx="31" cy="1931"/>
          </a:xfrm>
        </p:grpSpPr>
        <p:sp>
          <p:nvSpPr>
            <p:cNvPr id="93" name="Line 243">
              <a:extLst>
                <a:ext uri="{FF2B5EF4-FFF2-40B4-BE49-F238E27FC236}">
                  <a16:creationId xmlns:a16="http://schemas.microsoft.com/office/drawing/2014/main" id="{D2ED25DE-3C4D-E124-7F95-D47D8C7AEAA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63" y="1340"/>
              <a:ext cx="0" cy="1930"/>
            </a:xfrm>
            <a:prstGeom prst="line">
              <a:avLst/>
            </a:prstGeom>
            <a:noFill/>
            <a:ln w="57150">
              <a:pattFill prst="wdUpDiag">
                <a:fgClr>
                  <a:srgbClr val="333399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94" name="Line 243">
              <a:extLst>
                <a:ext uri="{FF2B5EF4-FFF2-40B4-BE49-F238E27FC236}">
                  <a16:creationId xmlns:a16="http://schemas.microsoft.com/office/drawing/2014/main" id="{16B53915-5B0C-BD6B-EBE3-C04F7633A30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494" y="1341"/>
              <a:ext cx="0" cy="1930"/>
            </a:xfrm>
            <a:prstGeom prst="line">
              <a:avLst/>
            </a:prstGeom>
            <a:noFill/>
            <a:ln w="57150">
              <a:pattFill prst="wdUpDiag">
                <a:fgClr>
                  <a:srgbClr val="FF9900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95" name="Group 142">
            <a:extLst>
              <a:ext uri="{FF2B5EF4-FFF2-40B4-BE49-F238E27FC236}">
                <a16:creationId xmlns:a16="http://schemas.microsoft.com/office/drawing/2014/main" id="{5FB575D6-A81A-77D3-4D97-BA8C9B5AFE3F}"/>
              </a:ext>
            </a:extLst>
          </p:cNvPr>
          <p:cNvGrpSpPr>
            <a:grpSpLocks/>
          </p:cNvGrpSpPr>
          <p:nvPr/>
        </p:nvGrpSpPr>
        <p:grpSpPr bwMode="auto">
          <a:xfrm>
            <a:off x="7321061" y="1154459"/>
            <a:ext cx="1361343" cy="15875"/>
            <a:chOff x="4996" y="1398"/>
            <a:chExt cx="883" cy="10"/>
          </a:xfrm>
        </p:grpSpPr>
        <p:sp>
          <p:nvSpPr>
            <p:cNvPr id="96" name="Line 243">
              <a:extLst>
                <a:ext uri="{FF2B5EF4-FFF2-40B4-BE49-F238E27FC236}">
                  <a16:creationId xmlns:a16="http://schemas.microsoft.com/office/drawing/2014/main" id="{BD4EAD03-7429-F8DA-03D6-1C1AD73ECBD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6200000" flipH="1">
              <a:off x="5438" y="966"/>
              <a:ext cx="0" cy="883"/>
            </a:xfrm>
            <a:prstGeom prst="line">
              <a:avLst/>
            </a:prstGeom>
            <a:noFill/>
            <a:ln w="15875">
              <a:pattFill prst="wdUpDiag">
                <a:fgClr>
                  <a:srgbClr val="333399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97" name="Line 243">
              <a:extLst>
                <a:ext uri="{FF2B5EF4-FFF2-40B4-BE49-F238E27FC236}">
                  <a16:creationId xmlns:a16="http://schemas.microsoft.com/office/drawing/2014/main" id="{49A29ACB-D50A-6747-CCE3-ED139FD7071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6200000" flipH="1">
              <a:off x="5438" y="956"/>
              <a:ext cx="0" cy="883"/>
            </a:xfrm>
            <a:prstGeom prst="line">
              <a:avLst/>
            </a:prstGeom>
            <a:noFill/>
            <a:ln w="15875">
              <a:pattFill prst="wdUpDiag">
                <a:fgClr>
                  <a:srgbClr val="FF9900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98" name="Group 143">
            <a:extLst>
              <a:ext uri="{FF2B5EF4-FFF2-40B4-BE49-F238E27FC236}">
                <a16:creationId xmlns:a16="http://schemas.microsoft.com/office/drawing/2014/main" id="{71F8B56F-A4F4-35F1-4575-6EBA508071E4}"/>
              </a:ext>
            </a:extLst>
          </p:cNvPr>
          <p:cNvGrpSpPr>
            <a:grpSpLocks/>
          </p:cNvGrpSpPr>
          <p:nvPr/>
        </p:nvGrpSpPr>
        <p:grpSpPr bwMode="auto">
          <a:xfrm>
            <a:off x="7321061" y="1684684"/>
            <a:ext cx="1361343" cy="15875"/>
            <a:chOff x="4996" y="1398"/>
            <a:chExt cx="883" cy="10"/>
          </a:xfrm>
        </p:grpSpPr>
        <p:sp>
          <p:nvSpPr>
            <p:cNvPr id="99" name="Line 243">
              <a:extLst>
                <a:ext uri="{FF2B5EF4-FFF2-40B4-BE49-F238E27FC236}">
                  <a16:creationId xmlns:a16="http://schemas.microsoft.com/office/drawing/2014/main" id="{EA093B02-F1F2-9845-E523-BFB9173D187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6200000" flipH="1">
              <a:off x="5438" y="966"/>
              <a:ext cx="0" cy="883"/>
            </a:xfrm>
            <a:prstGeom prst="line">
              <a:avLst/>
            </a:prstGeom>
            <a:noFill/>
            <a:ln w="15875">
              <a:pattFill prst="wdUpDiag">
                <a:fgClr>
                  <a:srgbClr val="333399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100" name="Line 243">
              <a:extLst>
                <a:ext uri="{FF2B5EF4-FFF2-40B4-BE49-F238E27FC236}">
                  <a16:creationId xmlns:a16="http://schemas.microsoft.com/office/drawing/2014/main" id="{0C36E2CD-3CA1-2668-F23A-BAEA55E16D4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6200000" flipH="1">
              <a:off x="5438" y="956"/>
              <a:ext cx="0" cy="883"/>
            </a:xfrm>
            <a:prstGeom prst="line">
              <a:avLst/>
            </a:prstGeom>
            <a:noFill/>
            <a:ln w="15875">
              <a:pattFill prst="wdUpDiag">
                <a:fgClr>
                  <a:srgbClr val="FF9900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101" name="Group 146">
            <a:extLst>
              <a:ext uri="{FF2B5EF4-FFF2-40B4-BE49-F238E27FC236}">
                <a16:creationId xmlns:a16="http://schemas.microsoft.com/office/drawing/2014/main" id="{6CDBD7EC-4D2D-46F0-50DB-5E33B743B8DC}"/>
              </a:ext>
            </a:extLst>
          </p:cNvPr>
          <p:cNvGrpSpPr>
            <a:grpSpLocks/>
          </p:cNvGrpSpPr>
          <p:nvPr/>
        </p:nvGrpSpPr>
        <p:grpSpPr bwMode="auto">
          <a:xfrm>
            <a:off x="7325459" y="2195835"/>
            <a:ext cx="1361342" cy="15875"/>
            <a:chOff x="4996" y="1398"/>
            <a:chExt cx="883" cy="10"/>
          </a:xfrm>
        </p:grpSpPr>
        <p:sp>
          <p:nvSpPr>
            <p:cNvPr id="102" name="Line 243">
              <a:extLst>
                <a:ext uri="{FF2B5EF4-FFF2-40B4-BE49-F238E27FC236}">
                  <a16:creationId xmlns:a16="http://schemas.microsoft.com/office/drawing/2014/main" id="{14032712-905E-D98A-F99B-7505ED91A77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6200000" flipH="1">
              <a:off x="5438" y="966"/>
              <a:ext cx="0" cy="883"/>
            </a:xfrm>
            <a:prstGeom prst="line">
              <a:avLst/>
            </a:prstGeom>
            <a:noFill/>
            <a:ln w="15875">
              <a:pattFill prst="wdUpDiag">
                <a:fgClr>
                  <a:srgbClr val="333399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103" name="Line 243">
              <a:extLst>
                <a:ext uri="{FF2B5EF4-FFF2-40B4-BE49-F238E27FC236}">
                  <a16:creationId xmlns:a16="http://schemas.microsoft.com/office/drawing/2014/main" id="{EBC25155-7243-AF6F-D29F-715DF5CAE47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6200000" flipH="1">
              <a:off x="5438" y="956"/>
              <a:ext cx="0" cy="883"/>
            </a:xfrm>
            <a:prstGeom prst="line">
              <a:avLst/>
            </a:prstGeom>
            <a:noFill/>
            <a:ln w="15875">
              <a:pattFill prst="wdUpDiag">
                <a:fgClr>
                  <a:srgbClr val="FF9900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104" name="Group 149">
            <a:extLst>
              <a:ext uri="{FF2B5EF4-FFF2-40B4-BE49-F238E27FC236}">
                <a16:creationId xmlns:a16="http://schemas.microsoft.com/office/drawing/2014/main" id="{D174FDAD-9EBE-9A82-E3B3-6A2F542F454E}"/>
              </a:ext>
            </a:extLst>
          </p:cNvPr>
          <p:cNvGrpSpPr>
            <a:grpSpLocks/>
          </p:cNvGrpSpPr>
          <p:nvPr/>
        </p:nvGrpSpPr>
        <p:grpSpPr bwMode="auto">
          <a:xfrm>
            <a:off x="7323992" y="2710209"/>
            <a:ext cx="1361343" cy="15875"/>
            <a:chOff x="4996" y="1398"/>
            <a:chExt cx="883" cy="10"/>
          </a:xfrm>
        </p:grpSpPr>
        <p:sp>
          <p:nvSpPr>
            <p:cNvPr id="105" name="Line 243">
              <a:extLst>
                <a:ext uri="{FF2B5EF4-FFF2-40B4-BE49-F238E27FC236}">
                  <a16:creationId xmlns:a16="http://schemas.microsoft.com/office/drawing/2014/main" id="{7124DE46-3E13-7129-7440-12CF7B8402D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6200000" flipH="1">
              <a:off x="5438" y="966"/>
              <a:ext cx="0" cy="883"/>
            </a:xfrm>
            <a:prstGeom prst="line">
              <a:avLst/>
            </a:prstGeom>
            <a:noFill/>
            <a:ln w="15875">
              <a:pattFill prst="wdUpDiag">
                <a:fgClr>
                  <a:srgbClr val="333399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106" name="Line 243">
              <a:extLst>
                <a:ext uri="{FF2B5EF4-FFF2-40B4-BE49-F238E27FC236}">
                  <a16:creationId xmlns:a16="http://schemas.microsoft.com/office/drawing/2014/main" id="{BCB7FD83-BF57-FD22-48F5-3B5A66A6ED1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16200000" flipH="1">
              <a:off x="5438" y="956"/>
              <a:ext cx="0" cy="883"/>
            </a:xfrm>
            <a:prstGeom prst="line">
              <a:avLst/>
            </a:prstGeom>
            <a:noFill/>
            <a:ln w="15875">
              <a:pattFill prst="wdUpDiag">
                <a:fgClr>
                  <a:srgbClr val="FF9900"/>
                </a:fgClr>
                <a:bgClr>
                  <a:srgbClr val="FFCC99"/>
                </a:bgClr>
              </a:patt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118" name="AutoShape 268">
            <a:extLst>
              <a:ext uri="{FF2B5EF4-FFF2-40B4-BE49-F238E27FC236}">
                <a16:creationId xmlns:a16="http://schemas.microsoft.com/office/drawing/2014/main" id="{5854B802-B96A-FC21-3069-0DEE2A1C18F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856651">
            <a:off x="5909493" y="4218268"/>
            <a:ext cx="161926" cy="142142"/>
          </a:xfrm>
          <a:prstGeom prst="rtTriangle">
            <a:avLst/>
          </a:prstGeom>
          <a:solidFill>
            <a:srgbClr val="FFCCCC"/>
          </a:solidFill>
          <a:ln w="19050">
            <a:solidFill>
              <a:srgbClr val="FFCC99"/>
            </a:solidFill>
            <a:round/>
            <a:headEnd/>
            <a:tailEnd/>
          </a:ln>
        </p:spPr>
        <p:txBody>
          <a:bodyPr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FR" altLang="fr-FR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0FF88E7-22E6-DED4-4ED9-243A0494F343}"/>
              </a:ext>
            </a:extLst>
          </p:cNvPr>
          <p:cNvSpPr/>
          <p:nvPr/>
        </p:nvSpPr>
        <p:spPr>
          <a:xfrm>
            <a:off x="2195736" y="3357927"/>
            <a:ext cx="1373941" cy="114615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endParaRPr lang="fr-FR" dirty="0"/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42CE2E9A-1936-E162-CFDF-4CDBFC3005CE}"/>
              </a:ext>
            </a:extLst>
          </p:cNvPr>
          <p:cNvSpPr txBox="1"/>
          <p:nvPr/>
        </p:nvSpPr>
        <p:spPr>
          <a:xfrm>
            <a:off x="2253668" y="3333641"/>
            <a:ext cx="952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chemeClr val="bg2"/>
                </a:solidFill>
                <a:latin typeface="Arial" charset="0"/>
              </a:rPr>
              <a:t>Operator</a:t>
            </a:r>
            <a:r>
              <a:rPr lang="fr-FR" sz="1000" b="1" dirty="0">
                <a:solidFill>
                  <a:schemeClr val="bg2"/>
                </a:solidFill>
                <a:latin typeface="Arial" charset="0"/>
              </a:rPr>
              <a:t> CO</a:t>
            </a:r>
          </a:p>
        </p:txBody>
      </p:sp>
      <p:sp>
        <p:nvSpPr>
          <p:cNvPr id="122" name="Text Box 111">
            <a:extLst>
              <a:ext uri="{FF2B5EF4-FFF2-40B4-BE49-F238E27FC236}">
                <a16:creationId xmlns:a16="http://schemas.microsoft.com/office/drawing/2014/main" id="{0B892602-FA46-566A-471A-01075FCA7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93" y="2517373"/>
            <a:ext cx="21671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  <a:buFontTx/>
              <a:buNone/>
            </a:pPr>
            <a:r>
              <a:rPr lang="fr-FR" altLang="fr-FR" sz="900" b="0" dirty="0">
                <a:solidFill>
                  <a:schemeClr val="tx1"/>
                </a:solidFill>
              </a:rPr>
              <a:t>Point of </a:t>
            </a:r>
            <a:r>
              <a:rPr lang="fr-FR" altLang="fr-FR" sz="900" b="0" dirty="0" err="1">
                <a:solidFill>
                  <a:schemeClr val="tx1"/>
                </a:solidFill>
              </a:rPr>
              <a:t>Presence</a:t>
            </a:r>
            <a:r>
              <a:rPr lang="fr-FR" altLang="fr-FR" sz="900" b="0" dirty="0">
                <a:solidFill>
                  <a:schemeClr val="tx1"/>
                </a:solidFill>
              </a:rPr>
              <a:t> for an </a:t>
            </a:r>
            <a:r>
              <a:rPr lang="fr-FR" altLang="fr-FR" sz="900" b="0" dirty="0" err="1">
                <a:solidFill>
                  <a:schemeClr val="tx1"/>
                </a:solidFill>
              </a:rPr>
              <a:t>operator</a:t>
            </a:r>
            <a:endParaRPr lang="fr-FR" altLang="fr-FR" sz="900" b="0" dirty="0">
              <a:solidFill>
                <a:schemeClr val="tx1"/>
              </a:solidFill>
            </a:endParaRPr>
          </a:p>
        </p:txBody>
      </p:sp>
      <p:sp>
        <p:nvSpPr>
          <p:cNvPr id="123" name="AutoShape 79">
            <a:extLst>
              <a:ext uri="{FF2B5EF4-FFF2-40B4-BE49-F238E27FC236}">
                <a16:creationId xmlns:a16="http://schemas.microsoft.com/office/drawing/2014/main" id="{A411871B-769E-B1B5-08F2-25960EF3C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58" y="2452023"/>
            <a:ext cx="276958" cy="30480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700" dirty="0">
                <a:solidFill>
                  <a:schemeClr val="tx1"/>
                </a:solidFill>
              </a:rPr>
              <a:t>PoP</a:t>
            </a:r>
          </a:p>
        </p:txBody>
      </p:sp>
      <p:sp>
        <p:nvSpPr>
          <p:cNvPr id="124" name="Text Box 111">
            <a:extLst>
              <a:ext uri="{FF2B5EF4-FFF2-40B4-BE49-F238E27FC236}">
                <a16:creationId xmlns:a16="http://schemas.microsoft.com/office/drawing/2014/main" id="{C7DEA88D-899C-7500-F873-368704D74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800" y="2106556"/>
            <a:ext cx="21671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  <a:buFontTx/>
              <a:buNone/>
            </a:pPr>
            <a:r>
              <a:rPr lang="fr-FR" altLang="fr-FR" sz="900" b="0" dirty="0">
                <a:solidFill>
                  <a:schemeClr val="tx1"/>
                </a:solidFill>
              </a:rPr>
              <a:t>Coupler</a:t>
            </a:r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E5F809D0-14F1-8664-FCD4-5B606970892C}"/>
              </a:ext>
            </a:extLst>
          </p:cNvPr>
          <p:cNvSpPr/>
          <p:nvPr/>
        </p:nvSpPr>
        <p:spPr>
          <a:xfrm rot="16764820">
            <a:off x="7305622" y="2677138"/>
            <a:ext cx="209013" cy="715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7A1E0F04-67C6-B51B-4FD3-4D88B4FC4CE4}"/>
              </a:ext>
            </a:extLst>
          </p:cNvPr>
          <p:cNvCxnSpPr>
            <a:cxnSpLocks/>
            <a:endCxn id="126" idx="2"/>
          </p:cNvCxnSpPr>
          <p:nvPr/>
        </p:nvCxnSpPr>
        <p:spPr>
          <a:xfrm flipV="1">
            <a:off x="6806260" y="2816000"/>
            <a:ext cx="586776" cy="142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76A77B9-817A-7F86-53B2-FBB10DDC364C}"/>
              </a:ext>
            </a:extLst>
          </p:cNvPr>
          <p:cNvSpPr txBox="1"/>
          <p:nvPr/>
        </p:nvSpPr>
        <p:spPr>
          <a:xfrm>
            <a:off x="5806407" y="2683229"/>
            <a:ext cx="128587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fibre par logement </a:t>
            </a:r>
            <a:r>
              <a:rPr lang="fr-FR" sz="800" dirty="0"/>
              <a:t>partagée entre ensemble des OC</a:t>
            </a:r>
          </a:p>
          <a:p>
            <a:endParaRPr lang="fr-FR" sz="9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119DF3-C566-2870-F376-915AB3485070}"/>
              </a:ext>
            </a:extLst>
          </p:cNvPr>
          <p:cNvSpPr txBox="1"/>
          <p:nvPr/>
        </p:nvSpPr>
        <p:spPr>
          <a:xfrm>
            <a:off x="2300654" y="4330026"/>
            <a:ext cx="45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/>
              <a:t>OLT</a:t>
            </a:r>
          </a:p>
        </p:txBody>
      </p:sp>
      <p:sp>
        <p:nvSpPr>
          <p:cNvPr id="31" name="AutoShape 76">
            <a:extLst>
              <a:ext uri="{FF2B5EF4-FFF2-40B4-BE49-F238E27FC236}">
                <a16:creationId xmlns:a16="http://schemas.microsoft.com/office/drawing/2014/main" id="{AC468A1C-B2A2-E9D0-7F78-F4DCD9A3668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856651">
            <a:off x="4006338" y="3631995"/>
            <a:ext cx="115888" cy="101112"/>
          </a:xfrm>
          <a:prstGeom prst="rt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FR" altLang="fr-FR" dirty="0"/>
          </a:p>
        </p:txBody>
      </p:sp>
      <p:sp>
        <p:nvSpPr>
          <p:cNvPr id="32" name="AutoShape 76">
            <a:extLst>
              <a:ext uri="{FF2B5EF4-FFF2-40B4-BE49-F238E27FC236}">
                <a16:creationId xmlns:a16="http://schemas.microsoft.com/office/drawing/2014/main" id="{28507B36-CCC1-814B-345D-58A01A5F346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856651">
            <a:off x="5911101" y="3602284"/>
            <a:ext cx="174901" cy="152601"/>
          </a:xfrm>
          <a:prstGeom prst="rt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89356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F637F81-BAA1-4CC9-F943-851BE2A3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59" y="339502"/>
            <a:ext cx="8280000" cy="864000"/>
          </a:xfrm>
        </p:spPr>
        <p:txBody>
          <a:bodyPr/>
          <a:lstStyle/>
          <a:p>
            <a:r>
              <a:rPr lang="fr-FR" dirty="0"/>
              <a:t>Network in medium </a:t>
            </a:r>
            <a:r>
              <a:rPr lang="fr-FR" dirty="0" err="1"/>
              <a:t>density</a:t>
            </a:r>
            <a:r>
              <a:rPr lang="fr-FR" dirty="0"/>
              <a:t> areas</a:t>
            </a:r>
            <a:br>
              <a:rPr lang="fr-FR" dirty="0"/>
            </a:br>
            <a:r>
              <a:rPr lang="fr-FR" sz="2000" dirty="0"/>
              <a:t>Single fibre </a:t>
            </a:r>
            <a:r>
              <a:rPr lang="fr-FR" sz="2000" dirty="0" err="1"/>
              <a:t>mutualised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EC2BD5-C1FC-21ED-DABE-FB2E3918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73084" y="2704694"/>
            <a:ext cx="180000" cy="180000"/>
          </a:xfrm>
        </p:spPr>
        <p:txBody>
          <a:bodyPr/>
          <a:lstStyle/>
          <a:p>
            <a:r>
              <a:rPr lang="fr-FR" dirty="0"/>
              <a:t>émetteur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E8D4A8-C904-A076-FD83-F56958D5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35850" y="4787940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6" name="Line 96">
            <a:extLst>
              <a:ext uri="{FF2B5EF4-FFF2-40B4-BE49-F238E27FC236}">
                <a16:creationId xmlns:a16="http://schemas.microsoft.com/office/drawing/2014/main" id="{F9C7CEF4-9877-73CF-DF12-A5AB83597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253" y="2878343"/>
            <a:ext cx="853682" cy="19051"/>
          </a:xfrm>
          <a:prstGeom prst="line">
            <a:avLst/>
          </a:prstGeom>
          <a:noFill/>
          <a:ln w="635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7" name="AutoShape 95">
            <a:extLst>
              <a:ext uri="{FF2B5EF4-FFF2-40B4-BE49-F238E27FC236}">
                <a16:creationId xmlns:a16="http://schemas.microsoft.com/office/drawing/2014/main" id="{A8DCA4A4-C363-C27E-BA93-A9C3D45AE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05" y="2787774"/>
            <a:ext cx="276957" cy="30480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800" dirty="0">
                <a:solidFill>
                  <a:schemeClr val="tx1"/>
                </a:solidFill>
              </a:rPr>
              <a:t>PoP</a:t>
            </a:r>
          </a:p>
        </p:txBody>
      </p:sp>
      <p:sp>
        <p:nvSpPr>
          <p:cNvPr id="18" name="Line 100">
            <a:extLst>
              <a:ext uri="{FF2B5EF4-FFF2-40B4-BE49-F238E27FC236}">
                <a16:creationId xmlns:a16="http://schemas.microsoft.com/office/drawing/2014/main" id="{BF2D49FA-39EB-F236-D096-40530BA2E1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225" y="3276807"/>
            <a:ext cx="303335" cy="0"/>
          </a:xfrm>
          <a:prstGeom prst="line">
            <a:avLst/>
          </a:prstGeom>
          <a:noFill/>
          <a:ln w="6350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9" name="Line 101">
            <a:extLst>
              <a:ext uri="{FF2B5EF4-FFF2-40B4-BE49-F238E27FC236}">
                <a16:creationId xmlns:a16="http://schemas.microsoft.com/office/drawing/2014/main" id="{1249781D-955C-3032-D822-E4026973DF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2768" y="3072020"/>
            <a:ext cx="0" cy="238125"/>
          </a:xfrm>
          <a:prstGeom prst="line">
            <a:avLst/>
          </a:prstGeom>
          <a:noFill/>
          <a:ln w="6350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0" name="AutoShape 94">
            <a:extLst>
              <a:ext uri="{FF2B5EF4-FFF2-40B4-BE49-F238E27FC236}">
                <a16:creationId xmlns:a16="http://schemas.microsoft.com/office/drawing/2014/main" id="{4B152A09-E439-F41A-FEA5-8B1711154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79" y="3094244"/>
            <a:ext cx="276957" cy="30480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800" dirty="0">
                <a:solidFill>
                  <a:schemeClr val="tx1"/>
                </a:solidFill>
              </a:rPr>
              <a:t>PoP</a:t>
            </a:r>
          </a:p>
        </p:txBody>
      </p:sp>
      <p:sp>
        <p:nvSpPr>
          <p:cNvPr id="21" name="Line 103">
            <a:extLst>
              <a:ext uri="{FF2B5EF4-FFF2-40B4-BE49-F238E27FC236}">
                <a16:creationId xmlns:a16="http://schemas.microsoft.com/office/drawing/2014/main" id="{73129423-8325-CD93-0828-4D54890198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979" y="3094244"/>
            <a:ext cx="391418" cy="7938"/>
          </a:xfrm>
          <a:prstGeom prst="line">
            <a:avLst/>
          </a:prstGeom>
          <a:noFill/>
          <a:ln w="6350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2" name="Line 107">
            <a:extLst>
              <a:ext uri="{FF2B5EF4-FFF2-40B4-BE49-F238E27FC236}">
                <a16:creationId xmlns:a16="http://schemas.microsoft.com/office/drawing/2014/main" id="{7A66442C-8B3D-4EEC-0893-D1EC2E2A47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005" y="2679907"/>
            <a:ext cx="1058008" cy="0"/>
          </a:xfrm>
          <a:prstGeom prst="line">
            <a:avLst/>
          </a:prstGeom>
          <a:noFill/>
          <a:ln w="635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3" name="AutoShape 93">
            <a:extLst>
              <a:ext uri="{FF2B5EF4-FFF2-40B4-BE49-F238E27FC236}">
                <a16:creationId xmlns:a16="http://schemas.microsoft.com/office/drawing/2014/main" id="{F900816C-EA51-82AC-0B5A-7BA6E4570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4" y="2522744"/>
            <a:ext cx="276958" cy="30480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800" dirty="0">
                <a:solidFill>
                  <a:schemeClr val="tx1"/>
                </a:solidFill>
              </a:rPr>
              <a:t>PoP</a:t>
            </a:r>
          </a:p>
        </p:txBody>
      </p:sp>
      <p:grpSp>
        <p:nvGrpSpPr>
          <p:cNvPr id="24" name="Group 80">
            <a:extLst>
              <a:ext uri="{FF2B5EF4-FFF2-40B4-BE49-F238E27FC236}">
                <a16:creationId xmlns:a16="http://schemas.microsoft.com/office/drawing/2014/main" id="{0F25D26D-4276-18F7-3E62-D7F372844E79}"/>
              </a:ext>
            </a:extLst>
          </p:cNvPr>
          <p:cNvGrpSpPr>
            <a:grpSpLocks/>
          </p:cNvGrpSpPr>
          <p:nvPr/>
        </p:nvGrpSpPr>
        <p:grpSpPr bwMode="auto">
          <a:xfrm>
            <a:off x="1254010" y="2541794"/>
            <a:ext cx="276957" cy="274638"/>
            <a:chOff x="1610" y="3500"/>
            <a:chExt cx="189" cy="173"/>
          </a:xfrm>
        </p:grpSpPr>
        <p:sp>
          <p:nvSpPr>
            <p:cNvPr id="25" name="AutoShape 55">
              <a:extLst>
                <a:ext uri="{FF2B5EF4-FFF2-40B4-BE49-F238E27FC236}">
                  <a16:creationId xmlns:a16="http://schemas.microsoft.com/office/drawing/2014/main" id="{295B7154-43BC-E9F9-31FB-C0553BC00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3512"/>
              <a:ext cx="139" cy="126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fr-FR" b="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 Box 82">
              <a:extLst>
                <a:ext uri="{FF2B5EF4-FFF2-40B4-BE49-F238E27FC236}">
                  <a16:creationId xmlns:a16="http://schemas.microsoft.com/office/drawing/2014/main" id="{49920A59-CC75-CBB6-EA23-28E23278C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500"/>
              <a:ext cx="14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fr-FR" altLang="fr-FR" sz="1200" dirty="0">
                  <a:solidFill>
                    <a:srgbClr val="CC3300"/>
                  </a:solidFill>
                  <a:sym typeface="Webdings" pitchFamily="18" charset="2"/>
                </a:rPr>
                <a:t></a:t>
              </a:r>
            </a:p>
          </p:txBody>
        </p:sp>
      </p:grpSp>
      <p:sp>
        <p:nvSpPr>
          <p:cNvPr id="27" name="Line 108">
            <a:extLst>
              <a:ext uri="{FF2B5EF4-FFF2-40B4-BE49-F238E27FC236}">
                <a16:creationId xmlns:a16="http://schemas.microsoft.com/office/drawing/2014/main" id="{16D2FA73-388E-1689-8C6C-9530956CF2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560" y="2471944"/>
            <a:ext cx="1010260" cy="3175"/>
          </a:xfrm>
          <a:prstGeom prst="line">
            <a:avLst/>
          </a:prstGeom>
          <a:noFill/>
          <a:ln w="635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8" name="AutoShape 79">
            <a:extLst>
              <a:ext uri="{FF2B5EF4-FFF2-40B4-BE49-F238E27FC236}">
                <a16:creationId xmlns:a16="http://schemas.microsoft.com/office/drawing/2014/main" id="{0D3674CD-D8DD-E4FC-E38B-E57263F67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02" y="2211710"/>
            <a:ext cx="276958" cy="30480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800" dirty="0">
                <a:solidFill>
                  <a:schemeClr val="tx1"/>
                </a:solidFill>
              </a:rPr>
              <a:t>PoP</a:t>
            </a:r>
          </a:p>
        </p:txBody>
      </p:sp>
      <p:grpSp>
        <p:nvGrpSpPr>
          <p:cNvPr id="49" name="Group 83">
            <a:extLst>
              <a:ext uri="{FF2B5EF4-FFF2-40B4-BE49-F238E27FC236}">
                <a16:creationId xmlns:a16="http://schemas.microsoft.com/office/drawing/2014/main" id="{6E1839D7-F1E7-68C9-9814-8568F6D6F37B}"/>
              </a:ext>
            </a:extLst>
          </p:cNvPr>
          <p:cNvGrpSpPr>
            <a:grpSpLocks/>
          </p:cNvGrpSpPr>
          <p:nvPr/>
        </p:nvGrpSpPr>
        <p:grpSpPr bwMode="auto">
          <a:xfrm>
            <a:off x="1035666" y="2743408"/>
            <a:ext cx="276958" cy="274637"/>
            <a:chOff x="1610" y="3500"/>
            <a:chExt cx="189" cy="173"/>
          </a:xfrm>
        </p:grpSpPr>
        <p:sp>
          <p:nvSpPr>
            <p:cNvPr id="50" name="AutoShape 55">
              <a:extLst>
                <a:ext uri="{FF2B5EF4-FFF2-40B4-BE49-F238E27FC236}">
                  <a16:creationId xmlns:a16="http://schemas.microsoft.com/office/drawing/2014/main" id="{5F83E02F-6C15-E801-B44A-D7659E741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3512"/>
              <a:ext cx="139" cy="126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fr-FR" b="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 Box 85">
              <a:extLst>
                <a:ext uri="{FF2B5EF4-FFF2-40B4-BE49-F238E27FC236}">
                  <a16:creationId xmlns:a16="http://schemas.microsoft.com/office/drawing/2014/main" id="{40F127E0-0741-21F9-6EA6-695DFA907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500"/>
              <a:ext cx="14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fr-FR" altLang="fr-FR" sz="1200" dirty="0">
                  <a:solidFill>
                    <a:srgbClr val="CC3300"/>
                  </a:solidFill>
                  <a:sym typeface="Webdings" pitchFamily="18" charset="2"/>
                </a:rPr>
                <a:t></a:t>
              </a:r>
            </a:p>
          </p:txBody>
        </p:sp>
      </p:grpSp>
      <p:grpSp>
        <p:nvGrpSpPr>
          <p:cNvPr id="54" name="Group 86">
            <a:extLst>
              <a:ext uri="{FF2B5EF4-FFF2-40B4-BE49-F238E27FC236}">
                <a16:creationId xmlns:a16="http://schemas.microsoft.com/office/drawing/2014/main" id="{15A7729C-2154-AE49-EC8B-865346E985E4}"/>
              </a:ext>
            </a:extLst>
          </p:cNvPr>
          <p:cNvGrpSpPr>
            <a:grpSpLocks/>
          </p:cNvGrpSpPr>
          <p:nvPr/>
        </p:nvGrpSpPr>
        <p:grpSpPr bwMode="auto">
          <a:xfrm>
            <a:off x="817325" y="2945019"/>
            <a:ext cx="276957" cy="274638"/>
            <a:chOff x="1610" y="3500"/>
            <a:chExt cx="189" cy="173"/>
          </a:xfrm>
        </p:grpSpPr>
        <p:sp>
          <p:nvSpPr>
            <p:cNvPr id="55" name="AutoShape 55">
              <a:extLst>
                <a:ext uri="{FF2B5EF4-FFF2-40B4-BE49-F238E27FC236}">
                  <a16:creationId xmlns:a16="http://schemas.microsoft.com/office/drawing/2014/main" id="{E0782288-9780-FA02-E92E-82076D4EE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3512"/>
              <a:ext cx="139" cy="126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fr-FR" b="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 Box 88">
              <a:extLst>
                <a:ext uri="{FF2B5EF4-FFF2-40B4-BE49-F238E27FC236}">
                  <a16:creationId xmlns:a16="http://schemas.microsoft.com/office/drawing/2014/main" id="{BAE96EFF-31C3-4CF4-31CD-538AE0E2D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500"/>
              <a:ext cx="14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fr-FR" altLang="fr-FR" sz="1200" dirty="0">
                  <a:solidFill>
                    <a:srgbClr val="CC3300"/>
                  </a:solidFill>
                  <a:sym typeface="Webdings" pitchFamily="18" charset="2"/>
                </a:rPr>
                <a:t></a:t>
              </a:r>
            </a:p>
          </p:txBody>
        </p:sp>
      </p:grpSp>
      <p:sp>
        <p:nvSpPr>
          <p:cNvPr id="63" name="Rectangle 143">
            <a:extLst>
              <a:ext uri="{FF2B5EF4-FFF2-40B4-BE49-F238E27FC236}">
                <a16:creationId xmlns:a16="http://schemas.microsoft.com/office/drawing/2014/main" id="{07B3D923-091A-0498-06E6-C0C52AD97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39" y="4735859"/>
            <a:ext cx="3193302" cy="284163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1400" dirty="0">
                <a:solidFill>
                  <a:srgbClr val="CC3300"/>
                </a:solidFill>
              </a:rPr>
              <a:t>Horizontal : 4 déploiements</a:t>
            </a:r>
          </a:p>
        </p:txBody>
      </p:sp>
      <p:sp>
        <p:nvSpPr>
          <p:cNvPr id="64" name="Rectangle 144">
            <a:extLst>
              <a:ext uri="{FF2B5EF4-FFF2-40B4-BE49-F238E27FC236}">
                <a16:creationId xmlns:a16="http://schemas.microsoft.com/office/drawing/2014/main" id="{8E5C0A03-3C68-8E2C-8668-E5AA5BBD6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390" y="4721795"/>
            <a:ext cx="2905858" cy="282575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1400" dirty="0">
                <a:solidFill>
                  <a:srgbClr val="CC3300"/>
                </a:solidFill>
              </a:rPr>
              <a:t>Vertical : monofibre mutualisé</a:t>
            </a:r>
          </a:p>
        </p:txBody>
      </p:sp>
      <p:grpSp>
        <p:nvGrpSpPr>
          <p:cNvPr id="75" name="Group 75">
            <a:extLst>
              <a:ext uri="{FF2B5EF4-FFF2-40B4-BE49-F238E27FC236}">
                <a16:creationId xmlns:a16="http://schemas.microsoft.com/office/drawing/2014/main" id="{B83B3F93-EDC8-CE24-75A4-84754B55B733}"/>
              </a:ext>
            </a:extLst>
          </p:cNvPr>
          <p:cNvGrpSpPr>
            <a:grpSpLocks/>
          </p:cNvGrpSpPr>
          <p:nvPr/>
        </p:nvGrpSpPr>
        <p:grpSpPr bwMode="auto">
          <a:xfrm>
            <a:off x="1487005" y="2373519"/>
            <a:ext cx="276958" cy="274638"/>
            <a:chOff x="1610" y="3500"/>
            <a:chExt cx="189" cy="173"/>
          </a:xfrm>
        </p:grpSpPr>
        <p:sp>
          <p:nvSpPr>
            <p:cNvPr id="76" name="AutoShape 55">
              <a:extLst>
                <a:ext uri="{FF2B5EF4-FFF2-40B4-BE49-F238E27FC236}">
                  <a16:creationId xmlns:a16="http://schemas.microsoft.com/office/drawing/2014/main" id="{701F0263-8C9C-CF15-512E-FF3383AC7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3512"/>
              <a:ext cx="139" cy="126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fr-FR" b="0" dirty="0">
                <a:solidFill>
                  <a:schemeClr val="tx1"/>
                </a:solidFill>
              </a:endParaRPr>
            </a:p>
          </p:txBody>
        </p:sp>
        <p:sp>
          <p:nvSpPr>
            <p:cNvPr id="77" name="Text Box 72">
              <a:extLst>
                <a:ext uri="{FF2B5EF4-FFF2-40B4-BE49-F238E27FC236}">
                  <a16:creationId xmlns:a16="http://schemas.microsoft.com/office/drawing/2014/main" id="{74EE3677-40A5-D980-0A13-E97D62CE5D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500"/>
              <a:ext cx="14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buChar char="•"/>
                <a:defRPr sz="16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just">
                <a:buFont typeface="Wingdings" pitchFamily="2" charset="2"/>
                <a:buChar char="Ø"/>
                <a:defRPr sz="16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just"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just"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fr-FR" altLang="fr-FR" sz="1200" dirty="0">
                  <a:solidFill>
                    <a:srgbClr val="CC3300"/>
                  </a:solidFill>
                  <a:sym typeface="Webdings" pitchFamily="18" charset="2"/>
                </a:rPr>
                <a:t></a:t>
              </a:r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0FF88E7-22E6-DED4-4ED9-243A0494F343}"/>
              </a:ext>
            </a:extLst>
          </p:cNvPr>
          <p:cNvSpPr/>
          <p:nvPr/>
        </p:nvSpPr>
        <p:spPr>
          <a:xfrm>
            <a:off x="681633" y="2163988"/>
            <a:ext cx="1373941" cy="114615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endParaRPr lang="fr-FR" dirty="0"/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42CE2E9A-1936-E162-CFDF-4CDBFC3005CE}"/>
              </a:ext>
            </a:extLst>
          </p:cNvPr>
          <p:cNvSpPr txBox="1"/>
          <p:nvPr/>
        </p:nvSpPr>
        <p:spPr>
          <a:xfrm>
            <a:off x="739565" y="2139702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bg2"/>
                </a:solidFill>
                <a:latin typeface="Arial" charset="0"/>
              </a:rPr>
              <a:t>Les NRO des OC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E4171D-5A32-8CEF-1496-7A1AC3BA156E}"/>
              </a:ext>
            </a:extLst>
          </p:cNvPr>
          <p:cNvSpPr txBox="1"/>
          <p:nvPr/>
        </p:nvSpPr>
        <p:spPr>
          <a:xfrm>
            <a:off x="786551" y="3136087"/>
            <a:ext cx="45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/>
              <a:t>OLT</a:t>
            </a:r>
          </a:p>
        </p:txBody>
      </p:sp>
      <p:grpSp>
        <p:nvGrpSpPr>
          <p:cNvPr id="11" name="Groupe 4">
            <a:extLst>
              <a:ext uri="{FF2B5EF4-FFF2-40B4-BE49-F238E27FC236}">
                <a16:creationId xmlns:a16="http://schemas.microsoft.com/office/drawing/2014/main" id="{BC24A136-0CA1-5BA0-3F00-46E0B984B6E7}"/>
              </a:ext>
            </a:extLst>
          </p:cNvPr>
          <p:cNvGrpSpPr>
            <a:grpSpLocks/>
          </p:cNvGrpSpPr>
          <p:nvPr/>
        </p:nvGrpSpPr>
        <p:grpSpPr bwMode="auto">
          <a:xfrm>
            <a:off x="2649883" y="1071216"/>
            <a:ext cx="4154365" cy="3457575"/>
            <a:chOff x="2341775" y="2398449"/>
            <a:chExt cx="4843474" cy="40548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6E3A66-31D6-9CFA-DAF3-EE65FF2CF431}"/>
                </a:ext>
              </a:extLst>
            </p:cNvPr>
            <p:cNvSpPr/>
            <p:nvPr/>
          </p:nvSpPr>
          <p:spPr bwMode="auto">
            <a:xfrm>
              <a:off x="2341775" y="2398449"/>
              <a:ext cx="4843474" cy="19399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80F7100-3FCD-ACA2-449B-CA383142AB3F}"/>
                </a:ext>
              </a:extLst>
            </p:cNvPr>
            <p:cNvSpPr/>
            <p:nvPr/>
          </p:nvSpPr>
          <p:spPr bwMode="auto">
            <a:xfrm>
              <a:off x="2341775" y="4513395"/>
              <a:ext cx="4843474" cy="19399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69" name="Group 54">
              <a:extLst>
                <a:ext uri="{FF2B5EF4-FFF2-40B4-BE49-F238E27FC236}">
                  <a16:creationId xmlns:a16="http://schemas.microsoft.com/office/drawing/2014/main" id="{8E78C283-64C6-AF4C-02D4-2890F3702F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2861" y="2764303"/>
              <a:ext cx="226007" cy="260836"/>
              <a:chOff x="2317" y="1434"/>
              <a:chExt cx="472" cy="545"/>
            </a:xfrm>
          </p:grpSpPr>
          <p:sp>
            <p:nvSpPr>
              <p:cNvPr id="228" name="AutoShape 55">
                <a:extLst>
                  <a:ext uri="{FF2B5EF4-FFF2-40B4-BE49-F238E27FC236}">
                    <a16:creationId xmlns:a16="http://schemas.microsoft.com/office/drawing/2014/main" id="{BEE34019-B544-C284-3014-2FA17CECA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AutoShape 56">
                <a:extLst>
                  <a:ext uri="{FF2B5EF4-FFF2-40B4-BE49-F238E27FC236}">
                    <a16:creationId xmlns:a16="http://schemas.microsoft.com/office/drawing/2014/main" id="{6D70D82E-C16F-7D79-99DD-0CCFD182B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7" y="1498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230" name="AutoShape 57">
                <a:extLst>
                  <a:ext uri="{FF2B5EF4-FFF2-40B4-BE49-F238E27FC236}">
                    <a16:creationId xmlns:a16="http://schemas.microsoft.com/office/drawing/2014/main" id="{D7DB7DF4-4C3C-55C9-3E93-BC348D03F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AutoShape 58">
                <a:extLst>
                  <a:ext uri="{FF2B5EF4-FFF2-40B4-BE49-F238E27FC236}">
                    <a16:creationId xmlns:a16="http://schemas.microsoft.com/office/drawing/2014/main" id="{556695F5-47F4-37C2-A22C-0579B5971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 49">
              <a:extLst>
                <a:ext uri="{FF2B5EF4-FFF2-40B4-BE49-F238E27FC236}">
                  <a16:creationId xmlns:a16="http://schemas.microsoft.com/office/drawing/2014/main" id="{3975CFD5-7A75-8BDA-2667-E4F891A4C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13852" y="2693689"/>
              <a:ext cx="226006" cy="260836"/>
              <a:chOff x="2317" y="1434"/>
              <a:chExt cx="472" cy="545"/>
            </a:xfrm>
          </p:grpSpPr>
          <p:sp>
            <p:nvSpPr>
              <p:cNvPr id="224" name="AutoShape 50">
                <a:extLst>
                  <a:ext uri="{FF2B5EF4-FFF2-40B4-BE49-F238E27FC236}">
                    <a16:creationId xmlns:a16="http://schemas.microsoft.com/office/drawing/2014/main" id="{97748410-2D45-3B05-9528-71C1EF337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AutoShape 51">
                <a:extLst>
                  <a:ext uri="{FF2B5EF4-FFF2-40B4-BE49-F238E27FC236}">
                    <a16:creationId xmlns:a16="http://schemas.microsoft.com/office/drawing/2014/main" id="{E3ED5619-061F-F47C-7F92-27FCB31D6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8" y="1498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226" name="AutoShape 52">
                <a:extLst>
                  <a:ext uri="{FF2B5EF4-FFF2-40B4-BE49-F238E27FC236}">
                    <a16:creationId xmlns:a16="http://schemas.microsoft.com/office/drawing/2014/main" id="{E081FFF3-1B87-2EDE-CDD0-764717E91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AutoShape 53">
                <a:extLst>
                  <a:ext uri="{FF2B5EF4-FFF2-40B4-BE49-F238E27FC236}">
                    <a16:creationId xmlns:a16="http://schemas.microsoft.com/office/drawing/2014/main" id="{A3670DBB-E718-5A0E-D95D-AD5FBB98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" name="Group 49">
              <a:extLst>
                <a:ext uri="{FF2B5EF4-FFF2-40B4-BE49-F238E27FC236}">
                  <a16:creationId xmlns:a16="http://schemas.microsoft.com/office/drawing/2014/main" id="{AB425643-8C0E-7758-54E0-DA56FE24E2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6856" y="3010727"/>
              <a:ext cx="226006" cy="260836"/>
              <a:chOff x="2317" y="1434"/>
              <a:chExt cx="472" cy="545"/>
            </a:xfrm>
          </p:grpSpPr>
          <p:sp>
            <p:nvSpPr>
              <p:cNvPr id="220" name="AutoShape 50">
                <a:extLst>
                  <a:ext uri="{FF2B5EF4-FFF2-40B4-BE49-F238E27FC236}">
                    <a16:creationId xmlns:a16="http://schemas.microsoft.com/office/drawing/2014/main" id="{209423C1-0309-551E-0AB0-647881B73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AutoShape 51">
                <a:extLst>
                  <a:ext uri="{FF2B5EF4-FFF2-40B4-BE49-F238E27FC236}">
                    <a16:creationId xmlns:a16="http://schemas.microsoft.com/office/drawing/2014/main" id="{FFE3629B-05E3-B87D-0D4C-3053BC571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8" y="1497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222" name="AutoShape 52">
                <a:extLst>
                  <a:ext uri="{FF2B5EF4-FFF2-40B4-BE49-F238E27FC236}">
                    <a16:creationId xmlns:a16="http://schemas.microsoft.com/office/drawing/2014/main" id="{D481B1E8-3B43-BDA0-7C92-A7F98D694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AutoShape 53">
                <a:extLst>
                  <a:ext uri="{FF2B5EF4-FFF2-40B4-BE49-F238E27FC236}">
                    <a16:creationId xmlns:a16="http://schemas.microsoft.com/office/drawing/2014/main" id="{62A30DA1-4468-C554-CB23-C4692946D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2" name="Group 54">
              <a:extLst>
                <a:ext uri="{FF2B5EF4-FFF2-40B4-BE49-F238E27FC236}">
                  <a16:creationId xmlns:a16="http://schemas.microsoft.com/office/drawing/2014/main" id="{5DD6B240-00A0-5CD3-F393-B98473AAF3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2524" y="2834915"/>
              <a:ext cx="226006" cy="260836"/>
              <a:chOff x="2317" y="1434"/>
              <a:chExt cx="472" cy="545"/>
            </a:xfrm>
          </p:grpSpPr>
          <p:sp>
            <p:nvSpPr>
              <p:cNvPr id="216" name="AutoShape 55">
                <a:extLst>
                  <a:ext uri="{FF2B5EF4-FFF2-40B4-BE49-F238E27FC236}">
                    <a16:creationId xmlns:a16="http://schemas.microsoft.com/office/drawing/2014/main" id="{F76F224C-F02C-2648-1823-37351E7C9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AutoShape 56">
                <a:extLst>
                  <a:ext uri="{FF2B5EF4-FFF2-40B4-BE49-F238E27FC236}">
                    <a16:creationId xmlns:a16="http://schemas.microsoft.com/office/drawing/2014/main" id="{B585C2D7-CAB8-45EE-3A43-D031F716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8" y="1498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218" name="AutoShape 57">
                <a:extLst>
                  <a:ext uri="{FF2B5EF4-FFF2-40B4-BE49-F238E27FC236}">
                    <a16:creationId xmlns:a16="http://schemas.microsoft.com/office/drawing/2014/main" id="{8E2DC342-B85E-EFE7-B644-643A1338B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AutoShape 58">
                <a:extLst>
                  <a:ext uri="{FF2B5EF4-FFF2-40B4-BE49-F238E27FC236}">
                    <a16:creationId xmlns:a16="http://schemas.microsoft.com/office/drawing/2014/main" id="{E0AA6945-0D5E-EA25-3F2A-3D88C3293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8" name="Group 49">
              <a:extLst>
                <a:ext uri="{FF2B5EF4-FFF2-40B4-BE49-F238E27FC236}">
                  <a16:creationId xmlns:a16="http://schemas.microsoft.com/office/drawing/2014/main" id="{257E0FEA-C639-9A53-1D2B-3623FA555A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3513" y="2764303"/>
              <a:ext cx="226007" cy="260836"/>
              <a:chOff x="2317" y="1434"/>
              <a:chExt cx="472" cy="545"/>
            </a:xfrm>
          </p:grpSpPr>
          <p:sp>
            <p:nvSpPr>
              <p:cNvPr id="212" name="AutoShape 50">
                <a:extLst>
                  <a:ext uri="{FF2B5EF4-FFF2-40B4-BE49-F238E27FC236}">
                    <a16:creationId xmlns:a16="http://schemas.microsoft.com/office/drawing/2014/main" id="{76AF18B6-F6F4-AD89-927E-079CAADF4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AutoShape 51">
                <a:extLst>
                  <a:ext uri="{FF2B5EF4-FFF2-40B4-BE49-F238E27FC236}">
                    <a16:creationId xmlns:a16="http://schemas.microsoft.com/office/drawing/2014/main" id="{44C95AC1-BE07-989C-75FA-4174ECAAC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6" y="1498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214" name="AutoShape 52">
                <a:extLst>
                  <a:ext uri="{FF2B5EF4-FFF2-40B4-BE49-F238E27FC236}">
                    <a16:creationId xmlns:a16="http://schemas.microsoft.com/office/drawing/2014/main" id="{D3ADEBFB-C867-ADD5-962B-BEA7AABF7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AutoShape 53">
                <a:extLst>
                  <a:ext uri="{FF2B5EF4-FFF2-40B4-BE49-F238E27FC236}">
                    <a16:creationId xmlns:a16="http://schemas.microsoft.com/office/drawing/2014/main" id="{AACEE45E-51D2-2E74-4348-FF3536052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oup 49">
              <a:extLst>
                <a:ext uri="{FF2B5EF4-FFF2-40B4-BE49-F238E27FC236}">
                  <a16:creationId xmlns:a16="http://schemas.microsoft.com/office/drawing/2014/main" id="{21B90A2A-E528-668C-F7FC-37E05E470E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6517" y="3081341"/>
              <a:ext cx="226007" cy="260836"/>
              <a:chOff x="2317" y="1434"/>
              <a:chExt cx="472" cy="545"/>
            </a:xfrm>
          </p:grpSpPr>
          <p:sp>
            <p:nvSpPr>
              <p:cNvPr id="208" name="AutoShape 50">
                <a:extLst>
                  <a:ext uri="{FF2B5EF4-FFF2-40B4-BE49-F238E27FC236}">
                    <a16:creationId xmlns:a16="http://schemas.microsoft.com/office/drawing/2014/main" id="{7A82AFF6-51A1-5886-108C-F9D83C546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AutoShape 51">
                <a:extLst>
                  <a:ext uri="{FF2B5EF4-FFF2-40B4-BE49-F238E27FC236}">
                    <a16:creationId xmlns:a16="http://schemas.microsoft.com/office/drawing/2014/main" id="{E0F203F5-3F44-9106-8A3E-8B4806CA9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6" y="1497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210" name="AutoShape 52">
                <a:extLst>
                  <a:ext uri="{FF2B5EF4-FFF2-40B4-BE49-F238E27FC236}">
                    <a16:creationId xmlns:a16="http://schemas.microsoft.com/office/drawing/2014/main" id="{2B34DF92-9522-374A-E254-BB949703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AutoShape 53">
                <a:extLst>
                  <a:ext uri="{FF2B5EF4-FFF2-40B4-BE49-F238E27FC236}">
                    <a16:creationId xmlns:a16="http://schemas.microsoft.com/office/drawing/2014/main" id="{16C5F2E2-CCE9-A5EC-F31A-4EF69B79C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oup 54">
              <a:extLst>
                <a:ext uri="{FF2B5EF4-FFF2-40B4-BE49-F238E27FC236}">
                  <a16:creationId xmlns:a16="http://schemas.microsoft.com/office/drawing/2014/main" id="{5CD0F4B6-8A09-1537-EBB9-CE40D3723C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4884" y="2976141"/>
              <a:ext cx="226006" cy="260836"/>
              <a:chOff x="2317" y="1434"/>
              <a:chExt cx="472" cy="545"/>
            </a:xfrm>
          </p:grpSpPr>
          <p:sp>
            <p:nvSpPr>
              <p:cNvPr id="204" name="AutoShape 55">
                <a:extLst>
                  <a:ext uri="{FF2B5EF4-FFF2-40B4-BE49-F238E27FC236}">
                    <a16:creationId xmlns:a16="http://schemas.microsoft.com/office/drawing/2014/main" id="{C3BFBA5E-BD3D-AD77-C758-9FBCEBA3E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AutoShape 56">
                <a:extLst>
                  <a:ext uri="{FF2B5EF4-FFF2-40B4-BE49-F238E27FC236}">
                    <a16:creationId xmlns:a16="http://schemas.microsoft.com/office/drawing/2014/main" id="{DB83472A-4257-3F1D-C307-7AF6F80B3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7" y="1495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206" name="AutoShape 57">
                <a:extLst>
                  <a:ext uri="{FF2B5EF4-FFF2-40B4-BE49-F238E27FC236}">
                    <a16:creationId xmlns:a16="http://schemas.microsoft.com/office/drawing/2014/main" id="{9A2E4F45-E9E9-C01F-B374-214A605C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AutoShape 58">
                <a:extLst>
                  <a:ext uri="{FF2B5EF4-FFF2-40B4-BE49-F238E27FC236}">
                    <a16:creationId xmlns:a16="http://schemas.microsoft.com/office/drawing/2014/main" id="{4076E886-A613-708E-D30F-629967C23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4" name="Group 49">
              <a:extLst>
                <a:ext uri="{FF2B5EF4-FFF2-40B4-BE49-F238E27FC236}">
                  <a16:creationId xmlns:a16="http://schemas.microsoft.com/office/drawing/2014/main" id="{36EE9EA5-43FF-8096-3CD0-71DB928C90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5873" y="2905529"/>
              <a:ext cx="226007" cy="260836"/>
              <a:chOff x="2317" y="1434"/>
              <a:chExt cx="472" cy="545"/>
            </a:xfrm>
          </p:grpSpPr>
          <p:sp>
            <p:nvSpPr>
              <p:cNvPr id="200" name="AutoShape 50">
                <a:extLst>
                  <a:ext uri="{FF2B5EF4-FFF2-40B4-BE49-F238E27FC236}">
                    <a16:creationId xmlns:a16="http://schemas.microsoft.com/office/drawing/2014/main" id="{A8498D97-4F01-5328-2E20-0C0D9455D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AutoShape 51">
                <a:extLst>
                  <a:ext uri="{FF2B5EF4-FFF2-40B4-BE49-F238E27FC236}">
                    <a16:creationId xmlns:a16="http://schemas.microsoft.com/office/drawing/2014/main" id="{5101D6F5-4A32-2176-148A-BAB895486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8" y="1495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202" name="AutoShape 52">
                <a:extLst>
                  <a:ext uri="{FF2B5EF4-FFF2-40B4-BE49-F238E27FC236}">
                    <a16:creationId xmlns:a16="http://schemas.microsoft.com/office/drawing/2014/main" id="{CAF87262-6EBE-2399-E9D4-D4FA74A41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AutoShape 53">
                <a:extLst>
                  <a:ext uri="{FF2B5EF4-FFF2-40B4-BE49-F238E27FC236}">
                    <a16:creationId xmlns:a16="http://schemas.microsoft.com/office/drawing/2014/main" id="{C4D19D0F-DC8A-358D-CDED-7246A5CF9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5" name="Group 49">
              <a:extLst>
                <a:ext uri="{FF2B5EF4-FFF2-40B4-BE49-F238E27FC236}">
                  <a16:creationId xmlns:a16="http://schemas.microsoft.com/office/drawing/2014/main" id="{384968B3-4849-1308-5E04-356217F467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8877" y="3222567"/>
              <a:ext cx="226007" cy="260836"/>
              <a:chOff x="2317" y="1434"/>
              <a:chExt cx="472" cy="545"/>
            </a:xfrm>
          </p:grpSpPr>
          <p:sp>
            <p:nvSpPr>
              <p:cNvPr id="196" name="AutoShape 50">
                <a:extLst>
                  <a:ext uri="{FF2B5EF4-FFF2-40B4-BE49-F238E27FC236}">
                    <a16:creationId xmlns:a16="http://schemas.microsoft.com/office/drawing/2014/main" id="{33E30919-BB30-D5E2-77FE-83875ACB8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AutoShape 51">
                <a:extLst>
                  <a:ext uri="{FF2B5EF4-FFF2-40B4-BE49-F238E27FC236}">
                    <a16:creationId xmlns:a16="http://schemas.microsoft.com/office/drawing/2014/main" id="{6A5097AD-C3B7-5127-244E-4858B038B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8" y="1498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198" name="AutoShape 52">
                <a:extLst>
                  <a:ext uri="{FF2B5EF4-FFF2-40B4-BE49-F238E27FC236}">
                    <a16:creationId xmlns:a16="http://schemas.microsoft.com/office/drawing/2014/main" id="{C8DFEAC3-5BB7-C7B7-36F4-F5032E851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AutoShape 53">
                <a:extLst>
                  <a:ext uri="{FF2B5EF4-FFF2-40B4-BE49-F238E27FC236}">
                    <a16:creationId xmlns:a16="http://schemas.microsoft.com/office/drawing/2014/main" id="{C265542A-9602-F423-DA05-7740D9D05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1" name="Group 54">
              <a:extLst>
                <a:ext uri="{FF2B5EF4-FFF2-40B4-BE49-F238E27FC236}">
                  <a16:creationId xmlns:a16="http://schemas.microsoft.com/office/drawing/2014/main" id="{3C93C79E-13A3-8B41-0FED-918DFA3650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456" y="2964613"/>
              <a:ext cx="226007" cy="260836"/>
              <a:chOff x="2317" y="1434"/>
              <a:chExt cx="472" cy="545"/>
            </a:xfrm>
          </p:grpSpPr>
          <p:sp>
            <p:nvSpPr>
              <p:cNvPr id="192" name="AutoShape 55">
                <a:extLst>
                  <a:ext uri="{FF2B5EF4-FFF2-40B4-BE49-F238E27FC236}">
                    <a16:creationId xmlns:a16="http://schemas.microsoft.com/office/drawing/2014/main" id="{82EE4290-7CBF-0955-126C-04C4A2E77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AutoShape 56">
                <a:extLst>
                  <a:ext uri="{FF2B5EF4-FFF2-40B4-BE49-F238E27FC236}">
                    <a16:creationId xmlns:a16="http://schemas.microsoft.com/office/drawing/2014/main" id="{48AB8900-09FE-268A-ACA1-BB5C920CA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8" y="1496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194" name="AutoShape 57">
                <a:extLst>
                  <a:ext uri="{FF2B5EF4-FFF2-40B4-BE49-F238E27FC236}">
                    <a16:creationId xmlns:a16="http://schemas.microsoft.com/office/drawing/2014/main" id="{DB03C318-0061-5C79-8AC9-C5CD29040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AutoShape 58">
                <a:extLst>
                  <a:ext uri="{FF2B5EF4-FFF2-40B4-BE49-F238E27FC236}">
                    <a16:creationId xmlns:a16="http://schemas.microsoft.com/office/drawing/2014/main" id="{F1358632-16B4-5A79-6225-0CDBC4BFA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Group 49">
              <a:extLst>
                <a:ext uri="{FF2B5EF4-FFF2-40B4-BE49-F238E27FC236}">
                  <a16:creationId xmlns:a16="http://schemas.microsoft.com/office/drawing/2014/main" id="{A7F0C9A2-7D75-DF30-1586-F0E6B5FEA8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03446" y="2894000"/>
              <a:ext cx="226006" cy="260836"/>
              <a:chOff x="2317" y="1434"/>
              <a:chExt cx="472" cy="545"/>
            </a:xfrm>
          </p:grpSpPr>
          <p:sp>
            <p:nvSpPr>
              <p:cNvPr id="188" name="AutoShape 50">
                <a:extLst>
                  <a:ext uri="{FF2B5EF4-FFF2-40B4-BE49-F238E27FC236}">
                    <a16:creationId xmlns:a16="http://schemas.microsoft.com/office/drawing/2014/main" id="{22C2287B-A588-C343-23B2-79A64CDA2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AutoShape 51">
                <a:extLst>
                  <a:ext uri="{FF2B5EF4-FFF2-40B4-BE49-F238E27FC236}">
                    <a16:creationId xmlns:a16="http://schemas.microsoft.com/office/drawing/2014/main" id="{9D98C227-0268-23C3-5C4F-E1BD75207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22" y="1496"/>
                <a:ext cx="360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190" name="AutoShape 52">
                <a:extLst>
                  <a:ext uri="{FF2B5EF4-FFF2-40B4-BE49-F238E27FC236}">
                    <a16:creationId xmlns:a16="http://schemas.microsoft.com/office/drawing/2014/main" id="{73442921-B3A6-6BDF-476D-A57A52D72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AutoShape 53">
                <a:extLst>
                  <a:ext uri="{FF2B5EF4-FFF2-40B4-BE49-F238E27FC236}">
                    <a16:creationId xmlns:a16="http://schemas.microsoft.com/office/drawing/2014/main" id="{DEF4BB53-4F58-1C59-3CAF-F901E2D1E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1" name="Group 49">
              <a:extLst>
                <a:ext uri="{FF2B5EF4-FFF2-40B4-BE49-F238E27FC236}">
                  <a16:creationId xmlns:a16="http://schemas.microsoft.com/office/drawing/2014/main" id="{1A0FFF88-5073-BC78-E608-D57F2786A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6450" y="3211038"/>
              <a:ext cx="226006" cy="260836"/>
              <a:chOff x="2317" y="1434"/>
              <a:chExt cx="472" cy="545"/>
            </a:xfrm>
          </p:grpSpPr>
          <p:sp>
            <p:nvSpPr>
              <p:cNvPr id="184" name="AutoShape 50">
                <a:extLst>
                  <a:ext uri="{FF2B5EF4-FFF2-40B4-BE49-F238E27FC236}">
                    <a16:creationId xmlns:a16="http://schemas.microsoft.com/office/drawing/2014/main" id="{3C555E0E-A714-8839-A683-E4692A82F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AutoShape 51">
                <a:extLst>
                  <a:ext uri="{FF2B5EF4-FFF2-40B4-BE49-F238E27FC236}">
                    <a16:creationId xmlns:a16="http://schemas.microsoft.com/office/drawing/2014/main" id="{C7A1C4AC-F51B-7DA1-0B74-9DCE39E4E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2" y="1498"/>
                <a:ext cx="368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186" name="AutoShape 52">
                <a:extLst>
                  <a:ext uri="{FF2B5EF4-FFF2-40B4-BE49-F238E27FC236}">
                    <a16:creationId xmlns:a16="http://schemas.microsoft.com/office/drawing/2014/main" id="{ABCC3087-32C7-25C3-31F1-7A7EAC828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AutoShape 53">
                <a:extLst>
                  <a:ext uri="{FF2B5EF4-FFF2-40B4-BE49-F238E27FC236}">
                    <a16:creationId xmlns:a16="http://schemas.microsoft.com/office/drawing/2014/main" id="{3478E1DD-F4D0-639B-6EEC-36E2098D0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8" name="Group 49">
              <a:extLst>
                <a:ext uri="{FF2B5EF4-FFF2-40B4-BE49-F238E27FC236}">
                  <a16:creationId xmlns:a16="http://schemas.microsoft.com/office/drawing/2014/main" id="{600E9161-2ABE-0EBA-474E-F77FC9B157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4528" y="4985011"/>
              <a:ext cx="226006" cy="260836"/>
              <a:chOff x="2317" y="1434"/>
              <a:chExt cx="472" cy="545"/>
            </a:xfrm>
          </p:grpSpPr>
          <p:sp>
            <p:nvSpPr>
              <p:cNvPr id="180" name="AutoShape 50">
                <a:extLst>
                  <a:ext uri="{FF2B5EF4-FFF2-40B4-BE49-F238E27FC236}">
                    <a16:creationId xmlns:a16="http://schemas.microsoft.com/office/drawing/2014/main" id="{DD394A91-8684-F1A7-A62F-C753E950B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AutoShape 51">
                <a:extLst>
                  <a:ext uri="{FF2B5EF4-FFF2-40B4-BE49-F238E27FC236}">
                    <a16:creationId xmlns:a16="http://schemas.microsoft.com/office/drawing/2014/main" id="{759E59E3-B08D-6B3B-6257-32119BB55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6" y="1495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182" name="AutoShape 52">
                <a:extLst>
                  <a:ext uri="{FF2B5EF4-FFF2-40B4-BE49-F238E27FC236}">
                    <a16:creationId xmlns:a16="http://schemas.microsoft.com/office/drawing/2014/main" id="{C895EB9D-3CB4-1A8D-80A2-166187894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AutoShape 53">
                <a:extLst>
                  <a:ext uri="{FF2B5EF4-FFF2-40B4-BE49-F238E27FC236}">
                    <a16:creationId xmlns:a16="http://schemas.microsoft.com/office/drawing/2014/main" id="{90971ED3-3918-2EDB-1340-0E712468B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9" name="Group 54">
              <a:extLst>
                <a:ext uri="{FF2B5EF4-FFF2-40B4-BE49-F238E27FC236}">
                  <a16:creationId xmlns:a16="http://schemas.microsoft.com/office/drawing/2014/main" id="{5129EAE5-66FA-4B2B-8562-98DC3D8C9C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193" y="5379867"/>
              <a:ext cx="226007" cy="260836"/>
              <a:chOff x="2317" y="1434"/>
              <a:chExt cx="472" cy="545"/>
            </a:xfrm>
          </p:grpSpPr>
          <p:sp>
            <p:nvSpPr>
              <p:cNvPr id="176" name="AutoShape 55">
                <a:extLst>
                  <a:ext uri="{FF2B5EF4-FFF2-40B4-BE49-F238E27FC236}">
                    <a16:creationId xmlns:a16="http://schemas.microsoft.com/office/drawing/2014/main" id="{49946886-7CD3-0844-C577-E92302519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AutoShape 56">
                <a:extLst>
                  <a:ext uri="{FF2B5EF4-FFF2-40B4-BE49-F238E27FC236}">
                    <a16:creationId xmlns:a16="http://schemas.microsoft.com/office/drawing/2014/main" id="{8A2C087D-689B-51E0-709D-6DDAD7A1B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8" y="1499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178" name="AutoShape 57">
                <a:extLst>
                  <a:ext uri="{FF2B5EF4-FFF2-40B4-BE49-F238E27FC236}">
                    <a16:creationId xmlns:a16="http://schemas.microsoft.com/office/drawing/2014/main" id="{946C2361-CE98-EDF5-611C-BCBB0F5BD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AutoShape 58">
                <a:extLst>
                  <a:ext uri="{FF2B5EF4-FFF2-40B4-BE49-F238E27FC236}">
                    <a16:creationId xmlns:a16="http://schemas.microsoft.com/office/drawing/2014/main" id="{5133A5D6-9366-8165-7D9D-95C00C9C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" name="Group 49">
              <a:extLst>
                <a:ext uri="{FF2B5EF4-FFF2-40B4-BE49-F238E27FC236}">
                  <a16:creationId xmlns:a16="http://schemas.microsoft.com/office/drawing/2014/main" id="{F94B3100-6CBE-CE20-B24A-ED2B3535FA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0197" y="5294844"/>
              <a:ext cx="226007" cy="260836"/>
              <a:chOff x="2317" y="1434"/>
              <a:chExt cx="472" cy="545"/>
            </a:xfrm>
          </p:grpSpPr>
          <p:sp>
            <p:nvSpPr>
              <p:cNvPr id="172" name="AutoShape 50">
                <a:extLst>
                  <a:ext uri="{FF2B5EF4-FFF2-40B4-BE49-F238E27FC236}">
                    <a16:creationId xmlns:a16="http://schemas.microsoft.com/office/drawing/2014/main" id="{F01645B0-E4FE-2ED3-0B9A-C36FFFEBA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AutoShape 51">
                <a:extLst>
                  <a:ext uri="{FF2B5EF4-FFF2-40B4-BE49-F238E27FC236}">
                    <a16:creationId xmlns:a16="http://schemas.microsoft.com/office/drawing/2014/main" id="{3328FBF3-FECD-42E2-7D50-0E2258AED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8" y="1497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174" name="AutoShape 52">
                <a:extLst>
                  <a:ext uri="{FF2B5EF4-FFF2-40B4-BE49-F238E27FC236}">
                    <a16:creationId xmlns:a16="http://schemas.microsoft.com/office/drawing/2014/main" id="{0C9051CF-C9C0-471B-C9C5-6CD4B9688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AutoShape 53">
                <a:extLst>
                  <a:ext uri="{FF2B5EF4-FFF2-40B4-BE49-F238E27FC236}">
                    <a16:creationId xmlns:a16="http://schemas.microsoft.com/office/drawing/2014/main" id="{F89765ED-BA8C-5CF1-1124-91896EF68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Group 54">
              <a:extLst>
                <a:ext uri="{FF2B5EF4-FFF2-40B4-BE49-F238E27FC236}">
                  <a16:creationId xmlns:a16="http://schemas.microsoft.com/office/drawing/2014/main" id="{6D220151-5028-2DB6-A51A-722A335AA0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73353" y="5715640"/>
              <a:ext cx="226006" cy="260836"/>
              <a:chOff x="2317" y="1434"/>
              <a:chExt cx="472" cy="545"/>
            </a:xfrm>
          </p:grpSpPr>
          <p:sp>
            <p:nvSpPr>
              <p:cNvPr id="168" name="AutoShape 55">
                <a:extLst>
                  <a:ext uri="{FF2B5EF4-FFF2-40B4-BE49-F238E27FC236}">
                    <a16:creationId xmlns:a16="http://schemas.microsoft.com/office/drawing/2014/main" id="{E1D8FF81-FAD8-0935-FDAC-1CE749BA7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AutoShape 56">
                <a:extLst>
                  <a:ext uri="{FF2B5EF4-FFF2-40B4-BE49-F238E27FC236}">
                    <a16:creationId xmlns:a16="http://schemas.microsoft.com/office/drawing/2014/main" id="{0F2E111F-151E-B120-F3D6-0F0FDF1FF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8" y="1497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170" name="AutoShape 57">
                <a:extLst>
                  <a:ext uri="{FF2B5EF4-FFF2-40B4-BE49-F238E27FC236}">
                    <a16:creationId xmlns:a16="http://schemas.microsoft.com/office/drawing/2014/main" id="{2B3A7D34-6210-9B08-2580-0EF9C2A73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AutoShape 58">
                <a:extLst>
                  <a:ext uri="{FF2B5EF4-FFF2-40B4-BE49-F238E27FC236}">
                    <a16:creationId xmlns:a16="http://schemas.microsoft.com/office/drawing/2014/main" id="{86B8D234-D8FC-6627-8037-49D2C6074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Group 49">
              <a:extLst>
                <a:ext uri="{FF2B5EF4-FFF2-40B4-BE49-F238E27FC236}">
                  <a16:creationId xmlns:a16="http://schemas.microsoft.com/office/drawing/2014/main" id="{3D9F086B-B64C-54B1-93C7-B88876263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6617" y="5519653"/>
              <a:ext cx="226006" cy="260836"/>
              <a:chOff x="2317" y="1434"/>
              <a:chExt cx="472" cy="545"/>
            </a:xfrm>
          </p:grpSpPr>
          <p:sp>
            <p:nvSpPr>
              <p:cNvPr id="164" name="AutoShape 50">
                <a:extLst>
                  <a:ext uri="{FF2B5EF4-FFF2-40B4-BE49-F238E27FC236}">
                    <a16:creationId xmlns:a16="http://schemas.microsoft.com/office/drawing/2014/main" id="{A2F86756-5EBB-D497-8BFF-DDB03E8F8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AutoShape 51">
                <a:extLst>
                  <a:ext uri="{FF2B5EF4-FFF2-40B4-BE49-F238E27FC236}">
                    <a16:creationId xmlns:a16="http://schemas.microsoft.com/office/drawing/2014/main" id="{F492D870-DEB5-5083-3C01-C9EDD11F5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7" y="1498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166" name="AutoShape 52">
                <a:extLst>
                  <a:ext uri="{FF2B5EF4-FFF2-40B4-BE49-F238E27FC236}">
                    <a16:creationId xmlns:a16="http://schemas.microsoft.com/office/drawing/2014/main" id="{005AE113-216D-9503-869B-C396962A2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AutoShape 53">
                <a:extLst>
                  <a:ext uri="{FF2B5EF4-FFF2-40B4-BE49-F238E27FC236}">
                    <a16:creationId xmlns:a16="http://schemas.microsoft.com/office/drawing/2014/main" id="{56E9802A-9764-9062-57B5-9BE77128F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5" name="Group 49">
              <a:extLst>
                <a:ext uri="{FF2B5EF4-FFF2-40B4-BE49-F238E27FC236}">
                  <a16:creationId xmlns:a16="http://schemas.microsoft.com/office/drawing/2014/main" id="{E4C00AB1-7947-AD80-A42C-3158E07448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6106" y="5976476"/>
              <a:ext cx="226007" cy="260836"/>
              <a:chOff x="2317" y="1434"/>
              <a:chExt cx="472" cy="545"/>
            </a:xfrm>
          </p:grpSpPr>
          <p:sp>
            <p:nvSpPr>
              <p:cNvPr id="160" name="AutoShape 50">
                <a:extLst>
                  <a:ext uri="{FF2B5EF4-FFF2-40B4-BE49-F238E27FC236}">
                    <a16:creationId xmlns:a16="http://schemas.microsoft.com/office/drawing/2014/main" id="{CD213419-4DC6-1558-8596-1B4313828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AutoShape 51">
                <a:extLst>
                  <a:ext uri="{FF2B5EF4-FFF2-40B4-BE49-F238E27FC236}">
                    <a16:creationId xmlns:a16="http://schemas.microsoft.com/office/drawing/2014/main" id="{32A3607B-9C27-050F-75DE-84B14E3E1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2" y="1497"/>
                <a:ext cx="368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162" name="AutoShape 52">
                <a:extLst>
                  <a:ext uri="{FF2B5EF4-FFF2-40B4-BE49-F238E27FC236}">
                    <a16:creationId xmlns:a16="http://schemas.microsoft.com/office/drawing/2014/main" id="{50EF223E-6B8F-9AF8-BF47-110CB1638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AutoShape 53">
                <a:extLst>
                  <a:ext uri="{FF2B5EF4-FFF2-40B4-BE49-F238E27FC236}">
                    <a16:creationId xmlns:a16="http://schemas.microsoft.com/office/drawing/2014/main" id="{88F65237-2115-F983-C6BE-BDD2F981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6" name="Group 49">
              <a:extLst>
                <a:ext uri="{FF2B5EF4-FFF2-40B4-BE49-F238E27FC236}">
                  <a16:creationId xmlns:a16="http://schemas.microsoft.com/office/drawing/2014/main" id="{D924ADBB-1094-D007-3AB5-DF459DE3A8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0536" y="5649350"/>
              <a:ext cx="226006" cy="260836"/>
              <a:chOff x="2317" y="1434"/>
              <a:chExt cx="472" cy="545"/>
            </a:xfrm>
          </p:grpSpPr>
          <p:sp>
            <p:nvSpPr>
              <p:cNvPr id="156" name="AutoShape 50">
                <a:extLst>
                  <a:ext uri="{FF2B5EF4-FFF2-40B4-BE49-F238E27FC236}">
                    <a16:creationId xmlns:a16="http://schemas.microsoft.com/office/drawing/2014/main" id="{A692D621-A8EB-79D5-906F-44DB7C49D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1525"/>
                <a:ext cx="453" cy="45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317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AutoShape 51">
                <a:extLst>
                  <a:ext uri="{FF2B5EF4-FFF2-40B4-BE49-F238E27FC236}">
                    <a16:creationId xmlns:a16="http://schemas.microsoft.com/office/drawing/2014/main" id="{EA3471BD-4EC3-D4F6-9E3A-DB82B1C8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6" y="1496"/>
                <a:ext cx="364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22 w 21600"/>
                  <a:gd name="T13" fmla="*/ 4447 h 21600"/>
                  <a:gd name="T14" fmla="*/ 17078 w 21600"/>
                  <a:gd name="T15" fmla="*/ 171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fr-FR" sz="1050" dirty="0"/>
              </a:p>
            </p:txBody>
          </p:sp>
          <p:sp>
            <p:nvSpPr>
              <p:cNvPr id="158" name="AutoShape 52">
                <a:extLst>
                  <a:ext uri="{FF2B5EF4-FFF2-40B4-BE49-F238E27FC236}">
                    <a16:creationId xmlns:a16="http://schemas.microsoft.com/office/drawing/2014/main" id="{B2D875AD-95EA-8E10-3376-6513F5A66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1434"/>
                <a:ext cx="318" cy="82"/>
              </a:xfrm>
              <a:prstGeom prst="parallelogram">
                <a:avLst>
                  <a:gd name="adj" fmla="val 96951"/>
                </a:avLst>
              </a:prstGeom>
              <a:solidFill>
                <a:srgbClr val="CC3300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AutoShape 53">
                <a:extLst>
                  <a:ext uri="{FF2B5EF4-FFF2-40B4-BE49-F238E27FC236}">
                    <a16:creationId xmlns:a16="http://schemas.microsoft.com/office/drawing/2014/main" id="{DF8B3A82-89F4-21CC-CF7D-2C151EB38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685627">
                <a:off x="2599" y="1434"/>
                <a:ext cx="190" cy="191"/>
              </a:xfrm>
              <a:prstGeom prst="diamond">
                <a:avLst/>
              </a:prstGeom>
              <a:solidFill>
                <a:srgbClr val="CC3300"/>
              </a:solidFill>
              <a:ln w="3175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buChar char="•"/>
                  <a:defRPr sz="1600" b="1">
                    <a:solidFill>
                      <a:schemeClr val="bg2"/>
                    </a:solidFill>
                    <a:latin typeface="Arial" charset="0"/>
                  </a:defRPr>
                </a:lvl1pPr>
                <a:lvl2pPr marL="742950" indent="-285750" algn="just">
                  <a:buFont typeface="Wingdings" pitchFamily="2" charset="2"/>
                  <a:buChar char="Ø"/>
                  <a:defRPr sz="16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just">
                  <a:buChar char="–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just"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fr-FR" sz="1100" b="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5" name="Rectangle 93">
              <a:extLst>
                <a:ext uri="{FF2B5EF4-FFF2-40B4-BE49-F238E27FC236}">
                  <a16:creationId xmlns:a16="http://schemas.microsoft.com/office/drawing/2014/main" id="{38AE619F-1CA1-50DE-F4C1-95256DD54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432" y="4570090"/>
              <a:ext cx="556958" cy="3034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fr-FR" sz="1050" dirty="0">
                  <a:solidFill>
                    <a:schemeClr val="bg1"/>
                  </a:solidFill>
                </a:rPr>
                <a:t>PM</a:t>
              </a:r>
            </a:p>
          </p:txBody>
        </p:sp>
      </p:grpSp>
      <p:grpSp>
        <p:nvGrpSpPr>
          <p:cNvPr id="246" name="Groupe 245">
            <a:extLst>
              <a:ext uri="{FF2B5EF4-FFF2-40B4-BE49-F238E27FC236}">
                <a16:creationId xmlns:a16="http://schemas.microsoft.com/office/drawing/2014/main" id="{2B268AA8-57A3-E14C-16D5-2B6F42DBA9B5}"/>
              </a:ext>
            </a:extLst>
          </p:cNvPr>
          <p:cNvGrpSpPr/>
          <p:nvPr/>
        </p:nvGrpSpPr>
        <p:grpSpPr>
          <a:xfrm rot="16200000">
            <a:off x="3585204" y="2017100"/>
            <a:ext cx="919356" cy="91931"/>
            <a:chOff x="7812360" y="2139702"/>
            <a:chExt cx="864096" cy="102070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A34A064-996B-9BEC-02C3-AA26B23CC359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F8788145-1850-9E5E-6148-E0E4E27866CC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40" name="Ellipse 168">
            <a:extLst>
              <a:ext uri="{FF2B5EF4-FFF2-40B4-BE49-F238E27FC236}">
                <a16:creationId xmlns:a16="http://schemas.microsoft.com/office/drawing/2014/main" id="{31868718-01ED-506E-D391-20769D5E6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345" y="955328"/>
            <a:ext cx="332642" cy="360362"/>
          </a:xfrm>
          <a:prstGeom prst="ellipse">
            <a:avLst/>
          </a:prstGeom>
          <a:solidFill>
            <a:srgbClr val="CC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1400" dirty="0">
                <a:solidFill>
                  <a:schemeClr val="bg1"/>
                </a:solidFill>
              </a:rPr>
              <a:t>1</a:t>
            </a:r>
            <a:endParaRPr lang="en-US" altLang="fr-FR" sz="1400" dirty="0">
              <a:solidFill>
                <a:schemeClr val="bg1"/>
              </a:solidFill>
            </a:endParaRPr>
          </a:p>
        </p:txBody>
      </p:sp>
      <p:sp>
        <p:nvSpPr>
          <p:cNvPr id="241" name="Ellipse 169">
            <a:extLst>
              <a:ext uri="{FF2B5EF4-FFF2-40B4-BE49-F238E27FC236}">
                <a16:creationId xmlns:a16="http://schemas.microsoft.com/office/drawing/2014/main" id="{2A9534B9-DB4F-39A5-7324-20EC0473D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47" y="4281720"/>
            <a:ext cx="332642" cy="360363"/>
          </a:xfrm>
          <a:prstGeom prst="ellipse">
            <a:avLst/>
          </a:prstGeom>
          <a:solidFill>
            <a:srgbClr val="CC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FontTx/>
              <a:buNone/>
            </a:pPr>
            <a:r>
              <a:rPr lang="fr-FR" altLang="fr-FR" sz="1400" dirty="0">
                <a:solidFill>
                  <a:schemeClr val="bg1"/>
                </a:solidFill>
              </a:rPr>
              <a:t>2</a:t>
            </a:r>
            <a:endParaRPr lang="en-US" altLang="fr-FR" sz="1400" dirty="0">
              <a:solidFill>
                <a:schemeClr val="bg1"/>
              </a:solidFill>
            </a:endParaRPr>
          </a:p>
        </p:txBody>
      </p:sp>
      <p:sp>
        <p:nvSpPr>
          <p:cNvPr id="245" name="Rectangle 93">
            <a:extLst>
              <a:ext uri="{FF2B5EF4-FFF2-40B4-BE49-F238E27FC236}">
                <a16:creationId xmlns:a16="http://schemas.microsoft.com/office/drawing/2014/main" id="{57739C36-4E90-E04C-012D-D2681A401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987" y="2263151"/>
            <a:ext cx="614290" cy="3701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fr-FR" sz="1050" dirty="0">
                <a:solidFill>
                  <a:schemeClr val="bg1"/>
                </a:solidFill>
              </a:rPr>
              <a:t>PRDM</a:t>
            </a:r>
          </a:p>
        </p:txBody>
      </p:sp>
      <p:grpSp>
        <p:nvGrpSpPr>
          <p:cNvPr id="249" name="Groupe 248">
            <a:extLst>
              <a:ext uri="{FF2B5EF4-FFF2-40B4-BE49-F238E27FC236}">
                <a16:creationId xmlns:a16="http://schemas.microsoft.com/office/drawing/2014/main" id="{6B04C09F-D795-33EC-8970-EF030484C5C2}"/>
              </a:ext>
            </a:extLst>
          </p:cNvPr>
          <p:cNvGrpSpPr/>
          <p:nvPr/>
        </p:nvGrpSpPr>
        <p:grpSpPr>
          <a:xfrm rot="16200000">
            <a:off x="4341306" y="2046308"/>
            <a:ext cx="855583" cy="91932"/>
            <a:chOff x="7812360" y="2139702"/>
            <a:chExt cx="864096" cy="102070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A3CDBB9-E56E-3A0A-AB83-B646435FC29A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4A8A46DF-B86B-8BCE-DFFE-3B4ABEC7BADC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158F2E52-57D4-7C98-42D9-73D91C32EBC7}"/>
              </a:ext>
            </a:extLst>
          </p:cNvPr>
          <p:cNvGrpSpPr/>
          <p:nvPr/>
        </p:nvGrpSpPr>
        <p:grpSpPr>
          <a:xfrm rot="16200000">
            <a:off x="5917577" y="2094147"/>
            <a:ext cx="755962" cy="95876"/>
            <a:chOff x="7812360" y="2139702"/>
            <a:chExt cx="864096" cy="102070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E732890C-143E-E13E-D0DF-D48E3D34E566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E2EEAD3-7E33-7193-1573-3433FFCD916C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55" name="Groupe 254">
            <a:extLst>
              <a:ext uri="{FF2B5EF4-FFF2-40B4-BE49-F238E27FC236}">
                <a16:creationId xmlns:a16="http://schemas.microsoft.com/office/drawing/2014/main" id="{4E41F75F-83A3-0CCF-78D4-95C653E42858}"/>
              </a:ext>
            </a:extLst>
          </p:cNvPr>
          <p:cNvGrpSpPr/>
          <p:nvPr/>
        </p:nvGrpSpPr>
        <p:grpSpPr>
          <a:xfrm rot="16200000">
            <a:off x="5201137" y="2106308"/>
            <a:ext cx="732106" cy="91931"/>
            <a:chOff x="7812360" y="2139702"/>
            <a:chExt cx="864096" cy="102070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C92A0E-7FBB-9C2A-930E-2FC9EB067C7D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8C75FFCA-FD43-BFDC-E58E-C78B8C11B1A4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44" name="Groupe 243">
            <a:extLst>
              <a:ext uri="{FF2B5EF4-FFF2-40B4-BE49-F238E27FC236}">
                <a16:creationId xmlns:a16="http://schemas.microsoft.com/office/drawing/2014/main" id="{57895CCE-F422-D0F6-E54D-CD4AFA50959A}"/>
              </a:ext>
            </a:extLst>
          </p:cNvPr>
          <p:cNvGrpSpPr/>
          <p:nvPr/>
        </p:nvGrpSpPr>
        <p:grpSpPr>
          <a:xfrm>
            <a:off x="3443726" y="2420216"/>
            <a:ext cx="2895996" cy="102070"/>
            <a:chOff x="7812360" y="2139702"/>
            <a:chExt cx="864096" cy="102070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C454EB83-2CC9-0871-DCB8-69E8B46EDED2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BCDDBE9E-B3C4-BA5D-C4D1-931642AB6D57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58" name="Rectangle 93">
            <a:extLst>
              <a:ext uri="{FF2B5EF4-FFF2-40B4-BE49-F238E27FC236}">
                <a16:creationId xmlns:a16="http://schemas.microsoft.com/office/drawing/2014/main" id="{9F843F5B-B3D5-3F5B-5ECA-895BA78E0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326" y="2151362"/>
            <a:ext cx="416621" cy="148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fr-FR" sz="900" dirty="0">
                <a:solidFill>
                  <a:schemeClr val="bg1"/>
                </a:solidFill>
              </a:rPr>
              <a:t>PM</a:t>
            </a:r>
          </a:p>
        </p:txBody>
      </p:sp>
      <p:sp>
        <p:nvSpPr>
          <p:cNvPr id="259" name="Rectangle 93">
            <a:extLst>
              <a:ext uri="{FF2B5EF4-FFF2-40B4-BE49-F238E27FC236}">
                <a16:creationId xmlns:a16="http://schemas.microsoft.com/office/drawing/2014/main" id="{B00549CE-9619-F4F3-9C47-AB79AD3EE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3463" y="2150912"/>
            <a:ext cx="416621" cy="148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fr-FR" sz="900" dirty="0">
                <a:solidFill>
                  <a:schemeClr val="bg1"/>
                </a:solidFill>
              </a:rPr>
              <a:t>PM</a:t>
            </a:r>
          </a:p>
        </p:txBody>
      </p:sp>
      <p:sp>
        <p:nvSpPr>
          <p:cNvPr id="260" name="Rectangle 93">
            <a:extLst>
              <a:ext uri="{FF2B5EF4-FFF2-40B4-BE49-F238E27FC236}">
                <a16:creationId xmlns:a16="http://schemas.microsoft.com/office/drawing/2014/main" id="{1B0D2B09-C5A2-BDE5-8151-7B6D1B4F3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9126" y="2144108"/>
            <a:ext cx="416621" cy="148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fr-FR" sz="900" dirty="0">
                <a:solidFill>
                  <a:schemeClr val="bg1"/>
                </a:solidFill>
              </a:rPr>
              <a:t>PM</a:t>
            </a:r>
          </a:p>
        </p:txBody>
      </p:sp>
      <p:sp>
        <p:nvSpPr>
          <p:cNvPr id="261" name="Rectangle 93">
            <a:extLst>
              <a:ext uri="{FF2B5EF4-FFF2-40B4-BE49-F238E27FC236}">
                <a16:creationId xmlns:a16="http://schemas.microsoft.com/office/drawing/2014/main" id="{487123FC-0E90-2F49-13EE-775D4B022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8711" y="2150912"/>
            <a:ext cx="416621" cy="148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fr-FR" sz="900" dirty="0">
                <a:solidFill>
                  <a:schemeClr val="bg1"/>
                </a:solidFill>
              </a:rPr>
              <a:t>PM</a:t>
            </a:r>
          </a:p>
        </p:txBody>
      </p:sp>
      <p:grpSp>
        <p:nvGrpSpPr>
          <p:cNvPr id="262" name="Groupe 261">
            <a:extLst>
              <a:ext uri="{FF2B5EF4-FFF2-40B4-BE49-F238E27FC236}">
                <a16:creationId xmlns:a16="http://schemas.microsoft.com/office/drawing/2014/main" id="{4E719626-22E6-7C27-2A75-0F4FC2A9DAAA}"/>
              </a:ext>
            </a:extLst>
          </p:cNvPr>
          <p:cNvGrpSpPr/>
          <p:nvPr/>
        </p:nvGrpSpPr>
        <p:grpSpPr>
          <a:xfrm>
            <a:off x="3968400" y="1707654"/>
            <a:ext cx="409746" cy="45719"/>
            <a:chOff x="7812360" y="2139702"/>
            <a:chExt cx="864096" cy="102070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0D0F6D0E-D42A-1363-ECD2-35711E446D40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534E26A-2DA2-4E7B-5246-1861D3CC8F32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5" name="Groupe 264">
            <a:extLst>
              <a:ext uri="{FF2B5EF4-FFF2-40B4-BE49-F238E27FC236}">
                <a16:creationId xmlns:a16="http://schemas.microsoft.com/office/drawing/2014/main" id="{5CD16444-3F0D-B017-8EB8-27610904EA6D}"/>
              </a:ext>
            </a:extLst>
          </p:cNvPr>
          <p:cNvGrpSpPr/>
          <p:nvPr/>
        </p:nvGrpSpPr>
        <p:grpSpPr>
          <a:xfrm>
            <a:off x="4686323" y="1751850"/>
            <a:ext cx="409746" cy="45719"/>
            <a:chOff x="7812360" y="2139702"/>
            <a:chExt cx="864096" cy="102070"/>
          </a:xfrm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D9265D6-6DF0-E7E0-AB86-5E196C1110C3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C268F542-2C33-F2AF-ADB0-5094A2CDE8EB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68" name="Groupe 267">
            <a:extLst>
              <a:ext uri="{FF2B5EF4-FFF2-40B4-BE49-F238E27FC236}">
                <a16:creationId xmlns:a16="http://schemas.microsoft.com/office/drawing/2014/main" id="{EE4CFCED-04C7-E349-E918-602B84589ACF}"/>
              </a:ext>
            </a:extLst>
          </p:cNvPr>
          <p:cNvGrpSpPr/>
          <p:nvPr/>
        </p:nvGrpSpPr>
        <p:grpSpPr>
          <a:xfrm>
            <a:off x="5448731" y="1881533"/>
            <a:ext cx="409746" cy="45719"/>
            <a:chOff x="7812360" y="2139702"/>
            <a:chExt cx="864096" cy="102070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0EED1368-B615-961C-851F-39FF0007D99D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27EAE7D8-E6FA-E408-252E-8146ECD87D2E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71" name="Groupe 270">
            <a:extLst>
              <a:ext uri="{FF2B5EF4-FFF2-40B4-BE49-F238E27FC236}">
                <a16:creationId xmlns:a16="http://schemas.microsoft.com/office/drawing/2014/main" id="{C34AC662-F261-01C0-B2C7-055148C625DD}"/>
              </a:ext>
            </a:extLst>
          </p:cNvPr>
          <p:cNvGrpSpPr/>
          <p:nvPr/>
        </p:nvGrpSpPr>
        <p:grpSpPr>
          <a:xfrm>
            <a:off x="6192868" y="1869050"/>
            <a:ext cx="409746" cy="45719"/>
            <a:chOff x="7812360" y="2139702"/>
            <a:chExt cx="864096" cy="102070"/>
          </a:xfrm>
        </p:grpSpPr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9B3587F-4D3C-E515-9D2B-2477E0B8D2C8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60B6911-F9FD-9D1C-8D41-082729E661D2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74" name="Groupe 273">
            <a:extLst>
              <a:ext uri="{FF2B5EF4-FFF2-40B4-BE49-F238E27FC236}">
                <a16:creationId xmlns:a16="http://schemas.microsoft.com/office/drawing/2014/main" id="{B5C89A3B-3BF1-2DF3-C00D-683FE264310E}"/>
              </a:ext>
            </a:extLst>
          </p:cNvPr>
          <p:cNvGrpSpPr/>
          <p:nvPr/>
        </p:nvGrpSpPr>
        <p:grpSpPr>
          <a:xfrm rot="16200000">
            <a:off x="4242398" y="1608644"/>
            <a:ext cx="203492" cy="57428"/>
            <a:chOff x="7812360" y="2139702"/>
            <a:chExt cx="864096" cy="102070"/>
          </a:xfrm>
        </p:grpSpPr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936D2555-70CE-699E-B241-830EC02D4595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A7F141EE-5781-31C1-D88B-5F1BF79A44AB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77" name="Groupe 276">
            <a:extLst>
              <a:ext uri="{FF2B5EF4-FFF2-40B4-BE49-F238E27FC236}">
                <a16:creationId xmlns:a16="http://schemas.microsoft.com/office/drawing/2014/main" id="{038DE7F6-FD56-2DEF-4832-981A10F5B2E0}"/>
              </a:ext>
            </a:extLst>
          </p:cNvPr>
          <p:cNvGrpSpPr/>
          <p:nvPr/>
        </p:nvGrpSpPr>
        <p:grpSpPr>
          <a:xfrm rot="16200000">
            <a:off x="4964451" y="1664543"/>
            <a:ext cx="203492" cy="57428"/>
            <a:chOff x="7812360" y="2139702"/>
            <a:chExt cx="864096" cy="102070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5E420AE9-B2C8-E20B-DC62-018C457B7E2E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D52F3EC9-0C9E-6269-B477-CA0A517F287F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80" name="Groupe 279">
            <a:extLst>
              <a:ext uri="{FF2B5EF4-FFF2-40B4-BE49-F238E27FC236}">
                <a16:creationId xmlns:a16="http://schemas.microsoft.com/office/drawing/2014/main" id="{C948D95A-1EA2-BF51-EBDA-61E16869CCB1}"/>
              </a:ext>
            </a:extLst>
          </p:cNvPr>
          <p:cNvGrpSpPr/>
          <p:nvPr/>
        </p:nvGrpSpPr>
        <p:grpSpPr>
          <a:xfrm rot="16200000">
            <a:off x="5728848" y="1794639"/>
            <a:ext cx="203492" cy="57428"/>
            <a:chOff x="7812360" y="2139702"/>
            <a:chExt cx="864096" cy="102070"/>
          </a:xfrm>
        </p:grpSpPr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5CAE4BC-59EB-78F9-E249-380F09024297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F3EBA172-3AD3-32CC-3036-7AA1A41FB63E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83" name="Groupe 282">
            <a:extLst>
              <a:ext uri="{FF2B5EF4-FFF2-40B4-BE49-F238E27FC236}">
                <a16:creationId xmlns:a16="http://schemas.microsoft.com/office/drawing/2014/main" id="{63C57144-020D-8427-8A0D-4726E97F8DD8}"/>
              </a:ext>
            </a:extLst>
          </p:cNvPr>
          <p:cNvGrpSpPr/>
          <p:nvPr/>
        </p:nvGrpSpPr>
        <p:grpSpPr>
          <a:xfrm rot="16200000">
            <a:off x="6466497" y="1780005"/>
            <a:ext cx="203492" cy="57428"/>
            <a:chOff x="7812360" y="2139702"/>
            <a:chExt cx="864096" cy="102070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D758DAA4-C191-94D4-4ACA-CB32302EDC1C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83FECCA-C295-4135-55A0-2764CC6C177B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86" name="Groupe 285">
            <a:extLst>
              <a:ext uri="{FF2B5EF4-FFF2-40B4-BE49-F238E27FC236}">
                <a16:creationId xmlns:a16="http://schemas.microsoft.com/office/drawing/2014/main" id="{DA2ACBA9-A3AB-B57B-3A6E-5E18AEC2D339}"/>
              </a:ext>
            </a:extLst>
          </p:cNvPr>
          <p:cNvGrpSpPr/>
          <p:nvPr/>
        </p:nvGrpSpPr>
        <p:grpSpPr>
          <a:xfrm>
            <a:off x="4285590" y="2960263"/>
            <a:ext cx="2089589" cy="90628"/>
            <a:chOff x="7812360" y="2139702"/>
            <a:chExt cx="864096" cy="102070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04F87997-5C8E-F9F8-8F87-9E21263DB8DB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62AAF8E-4120-7192-1CAA-C45B1672A243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89" name="Groupe 288">
            <a:extLst>
              <a:ext uri="{FF2B5EF4-FFF2-40B4-BE49-F238E27FC236}">
                <a16:creationId xmlns:a16="http://schemas.microsoft.com/office/drawing/2014/main" id="{68DDC0D1-76F5-5405-6F5C-8EE6CC7A01AD}"/>
              </a:ext>
            </a:extLst>
          </p:cNvPr>
          <p:cNvGrpSpPr/>
          <p:nvPr/>
        </p:nvGrpSpPr>
        <p:grpSpPr>
          <a:xfrm rot="16200000">
            <a:off x="4935132" y="3547391"/>
            <a:ext cx="1055526" cy="99325"/>
            <a:chOff x="7812360" y="2139702"/>
            <a:chExt cx="864096" cy="102070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1DF81B11-85C7-5AA7-31A4-2DAD319F6CA6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2F5D29E-E4CE-CF91-FB8A-64CD9C241F53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92" name="Groupe 291">
            <a:extLst>
              <a:ext uri="{FF2B5EF4-FFF2-40B4-BE49-F238E27FC236}">
                <a16:creationId xmlns:a16="http://schemas.microsoft.com/office/drawing/2014/main" id="{4887A5AB-4F52-BAEF-9E21-E0A8423F769A}"/>
              </a:ext>
            </a:extLst>
          </p:cNvPr>
          <p:cNvGrpSpPr/>
          <p:nvPr/>
        </p:nvGrpSpPr>
        <p:grpSpPr>
          <a:xfrm rot="16200000">
            <a:off x="5274550" y="3442853"/>
            <a:ext cx="846298" cy="99171"/>
            <a:chOff x="7812360" y="2139702"/>
            <a:chExt cx="864096" cy="102070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7DD377BD-21C7-0034-5E33-32E1562B158D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EB1F837D-FDA4-721A-B38C-9E8744CEE524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D9B1E225-30E3-D732-41B0-CC9573B9C68F}"/>
              </a:ext>
            </a:extLst>
          </p:cNvPr>
          <p:cNvGrpSpPr/>
          <p:nvPr/>
        </p:nvGrpSpPr>
        <p:grpSpPr>
          <a:xfrm rot="16200000">
            <a:off x="5635926" y="3259773"/>
            <a:ext cx="479830" cy="98864"/>
            <a:chOff x="7812360" y="2139702"/>
            <a:chExt cx="864096" cy="102070"/>
          </a:xfrm>
        </p:grpSpPr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F937A7EB-A6CC-950A-70AD-6C020599B609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B437CB56-D1C3-C0AA-3B09-22192548D4EB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98" name="Groupe 297">
            <a:extLst>
              <a:ext uri="{FF2B5EF4-FFF2-40B4-BE49-F238E27FC236}">
                <a16:creationId xmlns:a16="http://schemas.microsoft.com/office/drawing/2014/main" id="{F5F7FAAF-45AB-8141-0873-38A0FB9596DF}"/>
              </a:ext>
            </a:extLst>
          </p:cNvPr>
          <p:cNvGrpSpPr/>
          <p:nvPr/>
        </p:nvGrpSpPr>
        <p:grpSpPr>
          <a:xfrm rot="16200000">
            <a:off x="6063151" y="3310136"/>
            <a:ext cx="559831" cy="64226"/>
            <a:chOff x="7812360" y="2139702"/>
            <a:chExt cx="864096" cy="10207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FA639BAD-9DCC-F52C-D5D8-861AEB858B30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5F6FF2FB-D436-7385-55E9-EED4AB59B9E5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01" name="Groupe 300">
            <a:extLst>
              <a:ext uri="{FF2B5EF4-FFF2-40B4-BE49-F238E27FC236}">
                <a16:creationId xmlns:a16="http://schemas.microsoft.com/office/drawing/2014/main" id="{A79A3F89-450C-F977-4AE0-60E65718BA9A}"/>
              </a:ext>
            </a:extLst>
          </p:cNvPr>
          <p:cNvGrpSpPr/>
          <p:nvPr/>
        </p:nvGrpSpPr>
        <p:grpSpPr>
          <a:xfrm>
            <a:off x="5238319" y="3931738"/>
            <a:ext cx="171175" cy="45719"/>
            <a:chOff x="7812360" y="2139702"/>
            <a:chExt cx="864096" cy="102070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07A41279-7B85-8EA2-7478-67EAA7F1E2B2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516F436A-9B15-F634-E16D-19C873A547FC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04" name="Groupe 303">
            <a:extLst>
              <a:ext uri="{FF2B5EF4-FFF2-40B4-BE49-F238E27FC236}">
                <a16:creationId xmlns:a16="http://schemas.microsoft.com/office/drawing/2014/main" id="{1760F055-B213-8E21-D557-773E2BCDDBDD}"/>
              </a:ext>
            </a:extLst>
          </p:cNvPr>
          <p:cNvGrpSpPr/>
          <p:nvPr/>
        </p:nvGrpSpPr>
        <p:grpSpPr>
          <a:xfrm>
            <a:off x="5747285" y="3824731"/>
            <a:ext cx="233947" cy="49114"/>
            <a:chOff x="7812360" y="2139702"/>
            <a:chExt cx="864096" cy="102070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F12C9DCF-5803-DCBD-1E4D-D3EA5284C4A5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34B9ABFB-CEF4-CB76-CF2C-1D6B6A460E01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07" name="Groupe 306">
            <a:extLst>
              <a:ext uri="{FF2B5EF4-FFF2-40B4-BE49-F238E27FC236}">
                <a16:creationId xmlns:a16="http://schemas.microsoft.com/office/drawing/2014/main" id="{0F8C9FCF-91A0-19FC-836D-B891A514B5D6}"/>
              </a:ext>
            </a:extLst>
          </p:cNvPr>
          <p:cNvGrpSpPr/>
          <p:nvPr/>
        </p:nvGrpSpPr>
        <p:grpSpPr>
          <a:xfrm>
            <a:off x="5922653" y="3396907"/>
            <a:ext cx="88679" cy="49114"/>
            <a:chOff x="7812360" y="2139702"/>
            <a:chExt cx="864096" cy="102070"/>
          </a:xfrm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7EFEC477-D565-80DE-395E-B94751B50AFE}"/>
                </a:ext>
              </a:extLst>
            </p:cNvPr>
            <p:cNvSpPr/>
            <p:nvPr/>
          </p:nvSpPr>
          <p:spPr>
            <a:xfrm>
              <a:off x="7812360" y="2139702"/>
              <a:ext cx="864096" cy="49114"/>
            </a:xfrm>
            <a:prstGeom prst="rect">
              <a:avLst/>
            </a:prstGeom>
            <a:pattFill prst="wdUpDiag">
              <a:fgClr>
                <a:srgbClr val="FF9900"/>
              </a:fgClr>
              <a:bgClr>
                <a:srgbClr val="333399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AC3FF6A2-8E84-3CC6-2055-3C5376ABE12F}"/>
                </a:ext>
              </a:extLst>
            </p:cNvPr>
            <p:cNvSpPr/>
            <p:nvPr/>
          </p:nvSpPr>
          <p:spPr>
            <a:xfrm>
              <a:off x="7812360" y="2192658"/>
              <a:ext cx="864096" cy="49114"/>
            </a:xfrm>
            <a:prstGeom prst="rect">
              <a:avLst/>
            </a:prstGeom>
            <a:pattFill prst="wdUpDiag">
              <a:fgClr>
                <a:srgbClr val="FFCC99"/>
              </a:fgClr>
              <a:bgClr>
                <a:srgbClr val="FF000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10" name="Ellipse 309">
            <a:extLst>
              <a:ext uri="{FF2B5EF4-FFF2-40B4-BE49-F238E27FC236}">
                <a16:creationId xmlns:a16="http://schemas.microsoft.com/office/drawing/2014/main" id="{3E96D0B4-85F1-C63E-50C9-755EC8B2A1ED}"/>
              </a:ext>
            </a:extLst>
          </p:cNvPr>
          <p:cNvSpPr/>
          <p:nvPr/>
        </p:nvSpPr>
        <p:spPr>
          <a:xfrm rot="5400000">
            <a:off x="5021417" y="2957357"/>
            <a:ext cx="209013" cy="715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11" name="Connecteur droit avec flèche 310">
            <a:extLst>
              <a:ext uri="{FF2B5EF4-FFF2-40B4-BE49-F238E27FC236}">
                <a16:creationId xmlns:a16="http://schemas.microsoft.com/office/drawing/2014/main" id="{60AB0F4F-6C06-3B85-7724-661AD25462A9}"/>
              </a:ext>
            </a:extLst>
          </p:cNvPr>
          <p:cNvCxnSpPr>
            <a:cxnSpLocks/>
            <a:stCxn id="312" idx="0"/>
            <a:endCxn id="310" idx="6"/>
          </p:cNvCxnSpPr>
          <p:nvPr/>
        </p:nvCxnSpPr>
        <p:spPr>
          <a:xfrm flipV="1">
            <a:off x="4321004" y="3097626"/>
            <a:ext cx="804919" cy="417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ZoneTexte 311">
            <a:extLst>
              <a:ext uri="{FF2B5EF4-FFF2-40B4-BE49-F238E27FC236}">
                <a16:creationId xmlns:a16="http://schemas.microsoft.com/office/drawing/2014/main" id="{429BDF0B-D9FC-F55D-A5C8-A7A7EE3CB071}"/>
              </a:ext>
            </a:extLst>
          </p:cNvPr>
          <p:cNvSpPr txBox="1"/>
          <p:nvPr/>
        </p:nvSpPr>
        <p:spPr>
          <a:xfrm>
            <a:off x="3678067" y="3515080"/>
            <a:ext cx="128587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fibre par logement </a:t>
            </a:r>
            <a:r>
              <a:rPr lang="fr-FR" sz="800" dirty="0"/>
              <a:t>partagée entre ensemble des OC</a:t>
            </a:r>
          </a:p>
          <a:p>
            <a:endParaRPr lang="fr-FR" sz="900" dirty="0"/>
          </a:p>
        </p:txBody>
      </p:sp>
      <p:cxnSp>
        <p:nvCxnSpPr>
          <p:cNvPr id="319" name="Connecteur : en angle 318">
            <a:extLst>
              <a:ext uri="{FF2B5EF4-FFF2-40B4-BE49-F238E27FC236}">
                <a16:creationId xmlns:a16="http://schemas.microsoft.com/office/drawing/2014/main" id="{8E2977BF-C660-AEF1-3521-0DCE23AAC45A}"/>
              </a:ext>
            </a:extLst>
          </p:cNvPr>
          <p:cNvCxnSpPr>
            <a:cxnSpLocks/>
          </p:cNvCxnSpPr>
          <p:nvPr/>
        </p:nvCxnSpPr>
        <p:spPr>
          <a:xfrm>
            <a:off x="1312624" y="2936392"/>
            <a:ext cx="2477327" cy="139414"/>
          </a:xfrm>
          <a:prstGeom prst="bentConnector3">
            <a:avLst>
              <a:gd name="adj1" fmla="val 4374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Connecteur : en angle 321">
            <a:extLst>
              <a:ext uri="{FF2B5EF4-FFF2-40B4-BE49-F238E27FC236}">
                <a16:creationId xmlns:a16="http://schemas.microsoft.com/office/drawing/2014/main" id="{CEC4A238-A75D-6118-54C8-1CA1C455AA1E}"/>
              </a:ext>
            </a:extLst>
          </p:cNvPr>
          <p:cNvCxnSpPr>
            <a:cxnSpLocks/>
          </p:cNvCxnSpPr>
          <p:nvPr/>
        </p:nvCxnSpPr>
        <p:spPr>
          <a:xfrm>
            <a:off x="1124381" y="3095579"/>
            <a:ext cx="2682434" cy="68514"/>
          </a:xfrm>
          <a:prstGeom prst="bentConnector3">
            <a:avLst>
              <a:gd name="adj1" fmla="val 5022"/>
            </a:avLst>
          </a:prstGeom>
          <a:noFill/>
          <a:ln w="1905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4" name="Connecteur : en angle 323">
            <a:extLst>
              <a:ext uri="{FF2B5EF4-FFF2-40B4-BE49-F238E27FC236}">
                <a16:creationId xmlns:a16="http://schemas.microsoft.com/office/drawing/2014/main" id="{C44F996F-6501-E807-8B76-7587A77BA1D0}"/>
              </a:ext>
            </a:extLst>
          </p:cNvPr>
          <p:cNvCxnSpPr>
            <a:cxnSpLocks/>
          </p:cNvCxnSpPr>
          <p:nvPr/>
        </p:nvCxnSpPr>
        <p:spPr>
          <a:xfrm>
            <a:off x="1501834" y="2720633"/>
            <a:ext cx="2283829" cy="295828"/>
          </a:xfrm>
          <a:prstGeom prst="bentConnector3">
            <a:avLst>
              <a:gd name="adj1" fmla="val 2733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Connecteur : en angle 325">
            <a:extLst>
              <a:ext uri="{FF2B5EF4-FFF2-40B4-BE49-F238E27FC236}">
                <a16:creationId xmlns:a16="http://schemas.microsoft.com/office/drawing/2014/main" id="{7AB70B34-CFA6-D6CA-E6FF-78F26A105E63}"/>
              </a:ext>
            </a:extLst>
          </p:cNvPr>
          <p:cNvCxnSpPr>
            <a:cxnSpLocks/>
          </p:cNvCxnSpPr>
          <p:nvPr/>
        </p:nvCxnSpPr>
        <p:spPr>
          <a:xfrm>
            <a:off x="1768761" y="2536481"/>
            <a:ext cx="2038054" cy="403259"/>
          </a:xfrm>
          <a:prstGeom prst="bentConnector3">
            <a:avLst>
              <a:gd name="adj1" fmla="val 3576"/>
            </a:avLst>
          </a:prstGeom>
          <a:noFill/>
          <a:ln w="190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Connecteur : en angle 334">
            <a:extLst>
              <a:ext uri="{FF2B5EF4-FFF2-40B4-BE49-F238E27FC236}">
                <a16:creationId xmlns:a16="http://schemas.microsoft.com/office/drawing/2014/main" id="{5EFF51D9-504C-5396-35C8-367775B90064}"/>
              </a:ext>
            </a:extLst>
          </p:cNvPr>
          <p:cNvCxnSpPr>
            <a:cxnSpLocks/>
          </p:cNvCxnSpPr>
          <p:nvPr/>
        </p:nvCxnSpPr>
        <p:spPr>
          <a:xfrm flipV="1">
            <a:off x="1534253" y="2343477"/>
            <a:ext cx="1300316" cy="281692"/>
          </a:xfrm>
          <a:prstGeom prst="bentConnector3">
            <a:avLst>
              <a:gd name="adj1" fmla="val 34861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Connecteur : en angle 336">
            <a:extLst>
              <a:ext uri="{FF2B5EF4-FFF2-40B4-BE49-F238E27FC236}">
                <a16:creationId xmlns:a16="http://schemas.microsoft.com/office/drawing/2014/main" id="{01CDBF9D-8529-E54B-8232-5A9002DA03AD}"/>
              </a:ext>
            </a:extLst>
          </p:cNvPr>
          <p:cNvCxnSpPr>
            <a:cxnSpLocks/>
          </p:cNvCxnSpPr>
          <p:nvPr/>
        </p:nvCxnSpPr>
        <p:spPr>
          <a:xfrm flipV="1">
            <a:off x="1775583" y="2314144"/>
            <a:ext cx="1058986" cy="120852"/>
          </a:xfrm>
          <a:prstGeom prst="bentConnector3">
            <a:avLst>
              <a:gd name="adj1" fmla="val 12223"/>
            </a:avLst>
          </a:prstGeom>
          <a:noFill/>
          <a:ln w="190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Connecteur : en angle 341">
            <a:extLst>
              <a:ext uri="{FF2B5EF4-FFF2-40B4-BE49-F238E27FC236}">
                <a16:creationId xmlns:a16="http://schemas.microsoft.com/office/drawing/2014/main" id="{F34EFBC3-4E17-C073-832B-E972170F1E01}"/>
              </a:ext>
            </a:extLst>
          </p:cNvPr>
          <p:cNvCxnSpPr>
            <a:cxnSpLocks/>
            <a:endCxn id="245" idx="1"/>
          </p:cNvCxnSpPr>
          <p:nvPr/>
        </p:nvCxnSpPr>
        <p:spPr>
          <a:xfrm flipV="1">
            <a:off x="1319425" y="2448242"/>
            <a:ext cx="1516562" cy="374121"/>
          </a:xfrm>
          <a:prstGeom prst="bentConnector3">
            <a:avLst>
              <a:gd name="adj1" fmla="val 53768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5" name="Connecteur : en angle 344">
            <a:extLst>
              <a:ext uri="{FF2B5EF4-FFF2-40B4-BE49-F238E27FC236}">
                <a16:creationId xmlns:a16="http://schemas.microsoft.com/office/drawing/2014/main" id="{709A4801-E311-3FB3-8548-3C9DCE02B963}"/>
              </a:ext>
            </a:extLst>
          </p:cNvPr>
          <p:cNvCxnSpPr>
            <a:cxnSpLocks/>
          </p:cNvCxnSpPr>
          <p:nvPr/>
        </p:nvCxnSpPr>
        <p:spPr>
          <a:xfrm flipV="1">
            <a:off x="1086481" y="2580933"/>
            <a:ext cx="1787874" cy="438142"/>
          </a:xfrm>
          <a:prstGeom prst="bentConnector3">
            <a:avLst>
              <a:gd name="adj1" fmla="val 69179"/>
            </a:avLst>
          </a:prstGeom>
          <a:noFill/>
          <a:ln w="1905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" name="Rectangle 91">
            <a:extLst>
              <a:ext uri="{FF2B5EF4-FFF2-40B4-BE49-F238E27FC236}">
                <a16:creationId xmlns:a16="http://schemas.microsoft.com/office/drawing/2014/main" id="{3F8DDBC9-CA75-9B1C-F69B-61D9EA727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6244" y="1059582"/>
            <a:ext cx="2272411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Aft>
                <a:spcPts val="600"/>
              </a:spcAft>
              <a:buFontTx/>
              <a:buNone/>
            </a:pPr>
            <a:r>
              <a:rPr lang="fr-FR" altLang="fr-FR" sz="1000" u="sng" dirty="0">
                <a:solidFill>
                  <a:srgbClr val="CC3300"/>
                </a:solidFill>
              </a:rPr>
              <a:t>Cas 1:</a:t>
            </a:r>
            <a:r>
              <a:rPr lang="fr-FR" altLang="fr-FR" sz="900" b="0" dirty="0">
                <a:solidFill>
                  <a:schemeClr val="tx1"/>
                </a:solidFill>
              </a:rPr>
              <a:t> PM &lt; 1000 lignes</a:t>
            </a:r>
          </a:p>
          <a:p>
            <a:pPr algn="l">
              <a:spcAft>
                <a:spcPts val="600"/>
              </a:spcAft>
              <a:buFontTx/>
              <a:buNone/>
            </a:pPr>
            <a:r>
              <a:rPr lang="fr-FR" altLang="fr-FR" sz="900" b="0" dirty="0">
                <a:solidFill>
                  <a:schemeClr val="tx1"/>
                </a:solidFill>
              </a:rPr>
              <a:t>Offre de raccordement distant doit être proposée par l’OI raccordant les logements au PM.</a:t>
            </a:r>
          </a:p>
          <a:p>
            <a:pPr algn="l">
              <a:buNone/>
            </a:pPr>
            <a:r>
              <a:rPr lang="fr-FR" sz="900" b="0" dirty="0">
                <a:solidFill>
                  <a:schemeClr val="tx1"/>
                </a:solidFill>
              </a:rPr>
              <a:t>Le Point de Raccordement Distant Mutualisé (PRDM) doit regrouper au 1000 lignes.</a:t>
            </a:r>
          </a:p>
          <a:p>
            <a:pPr algn="l">
              <a:buNone/>
            </a:pPr>
            <a:endParaRPr lang="fr-FR" sz="900" b="0" dirty="0">
              <a:solidFill>
                <a:schemeClr val="tx1"/>
              </a:solidFill>
            </a:endParaRPr>
          </a:p>
          <a:p>
            <a:pPr algn="l">
              <a:spcAft>
                <a:spcPts val="600"/>
              </a:spcAft>
              <a:buFontTx/>
              <a:buNone/>
            </a:pPr>
            <a:r>
              <a:rPr lang="fr-FR" altLang="fr-FR" sz="900" b="0" dirty="0">
                <a:solidFill>
                  <a:schemeClr val="tx1"/>
                </a:solidFill>
              </a:rPr>
              <a:t>L’OI propose aux OC des liens entre le PRDM et les PM.</a:t>
            </a:r>
          </a:p>
        </p:txBody>
      </p:sp>
      <p:sp>
        <p:nvSpPr>
          <p:cNvPr id="349" name="Rectangle 96">
            <a:extLst>
              <a:ext uri="{FF2B5EF4-FFF2-40B4-BE49-F238E27FC236}">
                <a16:creationId xmlns:a16="http://schemas.microsoft.com/office/drawing/2014/main" id="{6AB0B953-DA62-42A9-A7A4-000DCB675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426" y="2940610"/>
            <a:ext cx="228223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>
              <a:buChar char="•"/>
              <a:defRPr sz="16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just">
              <a:buFont typeface="Wingdings" pitchFamily="2" charset="2"/>
              <a:buChar char="Ø"/>
              <a:defRPr sz="1600" i="1">
                <a:solidFill>
                  <a:schemeClr val="tx1"/>
                </a:solidFill>
                <a:latin typeface="Arial" charset="0"/>
              </a:defRPr>
            </a:lvl2pPr>
            <a:lvl3pPr marL="1143000" indent="-228600" algn="just"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just"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Aft>
                <a:spcPts val="600"/>
              </a:spcAft>
              <a:buNone/>
            </a:pPr>
            <a:r>
              <a:rPr lang="fr-FR" altLang="fr-FR" sz="1000" u="sng" dirty="0">
                <a:solidFill>
                  <a:srgbClr val="CC3300"/>
                </a:solidFill>
              </a:rPr>
              <a:t>Cas 2 :</a:t>
            </a:r>
            <a:r>
              <a:rPr lang="fr-FR" altLang="fr-FR" sz="900" b="0" dirty="0">
                <a:solidFill>
                  <a:schemeClr val="tx1"/>
                </a:solidFill>
              </a:rPr>
              <a:t> PM &gt; 1000 lignes</a:t>
            </a:r>
          </a:p>
          <a:p>
            <a:pPr algn="l">
              <a:spcAft>
                <a:spcPts val="600"/>
              </a:spcAft>
              <a:buFontTx/>
              <a:buNone/>
            </a:pPr>
            <a:r>
              <a:rPr lang="fr-FR" altLang="fr-FR" sz="900" b="0" dirty="0">
                <a:solidFill>
                  <a:schemeClr val="tx1"/>
                </a:solidFill>
              </a:rPr>
              <a:t>L’OI n’a pas l’obligation de proposée une offre de raccordement distant. </a:t>
            </a:r>
          </a:p>
          <a:p>
            <a:pPr algn="l">
              <a:spcAft>
                <a:spcPts val="600"/>
              </a:spcAft>
              <a:buFontTx/>
              <a:buNone/>
            </a:pPr>
            <a:r>
              <a:rPr lang="fr-FR" altLang="fr-FR" sz="1000" dirty="0">
                <a:solidFill>
                  <a:srgbClr val="CC3300"/>
                </a:solidFill>
              </a:rPr>
              <a:t>Le PM doit contenir au moins 1000 lignes.</a:t>
            </a:r>
          </a:p>
        </p:txBody>
      </p:sp>
    </p:spTree>
    <p:extLst>
      <p:ext uri="{BB962C8B-B14F-4D97-AF65-F5344CB8AC3E}">
        <p14:creationId xmlns:p14="http://schemas.microsoft.com/office/powerpoint/2010/main" val="297054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436598" y="315751"/>
            <a:ext cx="8707402" cy="461435"/>
          </a:xfrm>
        </p:spPr>
        <p:txBody>
          <a:bodyPr/>
          <a:lstStyle/>
          <a:p>
            <a:r>
              <a:rPr lang="fr-FR" dirty="0"/>
              <a:t>FTTH - PON vs P2P </a:t>
            </a:r>
            <a:r>
              <a:rPr lang="fr-FR" dirty="0" err="1"/>
              <a:t>access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297999" y="4047934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939D65-D47E-4617-9AD1-24CADB49B2ED}"/>
              </a:ext>
            </a:extLst>
          </p:cNvPr>
          <p:cNvSpPr/>
          <p:nvPr/>
        </p:nvSpPr>
        <p:spPr>
          <a:xfrm>
            <a:off x="5220072" y="2286575"/>
            <a:ext cx="1728192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4C9C1-DE01-4565-AD92-80928A9AF5E6}"/>
              </a:ext>
            </a:extLst>
          </p:cNvPr>
          <p:cNvSpPr/>
          <p:nvPr/>
        </p:nvSpPr>
        <p:spPr>
          <a:xfrm>
            <a:off x="5364088" y="2286575"/>
            <a:ext cx="288032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C3D5-174B-49E8-B0D0-C20A66D4EB75}"/>
              </a:ext>
            </a:extLst>
          </p:cNvPr>
          <p:cNvSpPr/>
          <p:nvPr/>
        </p:nvSpPr>
        <p:spPr>
          <a:xfrm>
            <a:off x="5436096" y="2358423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149E8B-8D7D-4F84-86BA-AF46DD3EED0C}"/>
              </a:ext>
            </a:extLst>
          </p:cNvPr>
          <p:cNvSpPr/>
          <p:nvPr/>
        </p:nvSpPr>
        <p:spPr>
          <a:xfrm>
            <a:off x="5436096" y="2554178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DA0D0-0217-4CBE-BA90-207716285BD5}"/>
              </a:ext>
            </a:extLst>
          </p:cNvPr>
          <p:cNvSpPr/>
          <p:nvPr/>
        </p:nvSpPr>
        <p:spPr>
          <a:xfrm>
            <a:off x="5436096" y="2751241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38502E-B3A5-4A78-B82A-FDC03E3F70B0}"/>
              </a:ext>
            </a:extLst>
          </p:cNvPr>
          <p:cNvSpPr/>
          <p:nvPr/>
        </p:nvSpPr>
        <p:spPr>
          <a:xfrm>
            <a:off x="5436096" y="2946996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27043-BBF5-45DD-A120-852809A022FE}"/>
              </a:ext>
            </a:extLst>
          </p:cNvPr>
          <p:cNvSpPr/>
          <p:nvPr/>
        </p:nvSpPr>
        <p:spPr>
          <a:xfrm>
            <a:off x="5436096" y="3142751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5597FC-BAEE-4BA7-9A52-1914841FF572}"/>
              </a:ext>
            </a:extLst>
          </p:cNvPr>
          <p:cNvSpPr/>
          <p:nvPr/>
        </p:nvSpPr>
        <p:spPr>
          <a:xfrm>
            <a:off x="5436096" y="3338506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6F4B90-F43B-4202-830C-6410BBD4F2D0}"/>
              </a:ext>
            </a:extLst>
          </p:cNvPr>
          <p:cNvSpPr/>
          <p:nvPr/>
        </p:nvSpPr>
        <p:spPr>
          <a:xfrm>
            <a:off x="5436096" y="3535505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E027AD0-1751-4194-9BC8-F4CDA539B752}"/>
              </a:ext>
            </a:extLst>
          </p:cNvPr>
          <p:cNvCxnSpPr>
            <a:cxnSpLocks/>
          </p:cNvCxnSpPr>
          <p:nvPr/>
        </p:nvCxnSpPr>
        <p:spPr>
          <a:xfrm flipH="1" flipV="1">
            <a:off x="3736516" y="2208107"/>
            <a:ext cx="1771588" cy="604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73F333F-7364-4619-8109-DC3E172EFDBB}"/>
              </a:ext>
            </a:extLst>
          </p:cNvPr>
          <p:cNvCxnSpPr>
            <a:cxnSpLocks/>
          </p:cNvCxnSpPr>
          <p:nvPr/>
        </p:nvCxnSpPr>
        <p:spPr>
          <a:xfrm flipH="1" flipV="1">
            <a:off x="1896766" y="2322711"/>
            <a:ext cx="1781753" cy="1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4BF841E-B8F8-4046-91FD-1054B48FBDE1}"/>
              </a:ext>
            </a:extLst>
          </p:cNvPr>
          <p:cNvCxnSpPr>
            <a:cxnSpLocks/>
          </p:cNvCxnSpPr>
          <p:nvPr/>
        </p:nvCxnSpPr>
        <p:spPr>
          <a:xfrm flipH="1" flipV="1">
            <a:off x="2590370" y="1691434"/>
            <a:ext cx="1123288" cy="325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8AC83BA-2582-4830-95DD-53CB9565A8AC}"/>
              </a:ext>
            </a:extLst>
          </p:cNvPr>
          <p:cNvCxnSpPr>
            <a:cxnSpLocks/>
          </p:cNvCxnSpPr>
          <p:nvPr/>
        </p:nvCxnSpPr>
        <p:spPr>
          <a:xfrm flipH="1" flipV="1">
            <a:off x="436598" y="2134384"/>
            <a:ext cx="1417301" cy="85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F67C7AC-C57A-480C-ABBB-2C498C068D57}"/>
              </a:ext>
            </a:extLst>
          </p:cNvPr>
          <p:cNvCxnSpPr>
            <a:cxnSpLocks/>
          </p:cNvCxnSpPr>
          <p:nvPr/>
        </p:nvCxnSpPr>
        <p:spPr>
          <a:xfrm flipH="1">
            <a:off x="429826" y="2360006"/>
            <a:ext cx="1430937" cy="6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82AFA3D-7805-4D63-B5D5-793F8B7588F3}"/>
              </a:ext>
            </a:extLst>
          </p:cNvPr>
          <p:cNvCxnSpPr>
            <a:cxnSpLocks/>
          </p:cNvCxnSpPr>
          <p:nvPr/>
        </p:nvCxnSpPr>
        <p:spPr>
          <a:xfrm flipH="1">
            <a:off x="395536" y="2506719"/>
            <a:ext cx="1449373" cy="72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13710-EB0A-4996-B77B-8109029F6DD8}"/>
              </a:ext>
            </a:extLst>
          </p:cNvPr>
          <p:cNvSpPr/>
          <p:nvPr/>
        </p:nvSpPr>
        <p:spPr>
          <a:xfrm>
            <a:off x="6001579" y="2286575"/>
            <a:ext cx="288032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DB214-82AB-437F-B9B3-D0F899CD59A6}"/>
              </a:ext>
            </a:extLst>
          </p:cNvPr>
          <p:cNvSpPr/>
          <p:nvPr/>
        </p:nvSpPr>
        <p:spPr>
          <a:xfrm>
            <a:off x="6073587" y="2375951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22355BB-325A-4BDF-9D07-4CAC3B08E1D7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160704" y="1854287"/>
            <a:ext cx="1245296" cy="574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5E32E0AD-371A-4BD6-9DA6-71A8F727F84F}"/>
              </a:ext>
            </a:extLst>
          </p:cNvPr>
          <p:cNvSpPr txBox="1"/>
          <p:nvPr/>
        </p:nvSpPr>
        <p:spPr>
          <a:xfrm>
            <a:off x="7406000" y="1392622"/>
            <a:ext cx="1545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Uplink</a:t>
            </a:r>
            <a:r>
              <a:rPr lang="fr-FR" dirty="0"/>
              <a:t> </a:t>
            </a:r>
            <a:r>
              <a:rPr lang="fr-FR" dirty="0" err="1"/>
              <a:t>ethernet</a:t>
            </a:r>
            <a:r>
              <a:rPr lang="fr-FR" dirty="0"/>
              <a:t> (</a:t>
            </a:r>
            <a:r>
              <a:rPr lang="fr-FR" dirty="0" err="1"/>
              <a:t>shared</a:t>
            </a:r>
            <a:r>
              <a:rPr lang="fr-FR" dirty="0"/>
              <a:t>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5EB469-2812-4B99-B2CC-EB1FB3818690}"/>
              </a:ext>
            </a:extLst>
          </p:cNvPr>
          <p:cNvSpPr/>
          <p:nvPr/>
        </p:nvSpPr>
        <p:spPr>
          <a:xfrm>
            <a:off x="6493327" y="2286575"/>
            <a:ext cx="288032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22CED4-956C-4736-B670-CF86464E6195}"/>
              </a:ext>
            </a:extLst>
          </p:cNvPr>
          <p:cNvSpPr/>
          <p:nvPr/>
        </p:nvSpPr>
        <p:spPr>
          <a:xfrm>
            <a:off x="6565335" y="3527027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8D1A69D-BB4B-4EF4-828B-4B3761C42501}"/>
              </a:ext>
            </a:extLst>
          </p:cNvPr>
          <p:cNvCxnSpPr>
            <a:cxnSpLocks/>
          </p:cNvCxnSpPr>
          <p:nvPr/>
        </p:nvCxnSpPr>
        <p:spPr>
          <a:xfrm flipV="1">
            <a:off x="6637343" y="3588340"/>
            <a:ext cx="0" cy="639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44E35AC5-D83B-489F-9ADB-AD63FFE32AE7}"/>
              </a:ext>
            </a:extLst>
          </p:cNvPr>
          <p:cNvCxnSpPr>
            <a:cxnSpLocks/>
          </p:cNvCxnSpPr>
          <p:nvPr/>
        </p:nvCxnSpPr>
        <p:spPr>
          <a:xfrm flipH="1">
            <a:off x="429826" y="4220605"/>
            <a:ext cx="6207518" cy="7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DA0151F0-9FF0-47ED-B13F-CD907CE11D4A}"/>
              </a:ext>
            </a:extLst>
          </p:cNvPr>
          <p:cNvSpPr txBox="1"/>
          <p:nvPr/>
        </p:nvSpPr>
        <p:spPr>
          <a:xfrm>
            <a:off x="4040767" y="1683052"/>
            <a:ext cx="200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Shared</a:t>
            </a:r>
            <a:r>
              <a:rPr lang="fr-FR" dirty="0"/>
              <a:t> fibre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8A761E-9EF2-4CF0-AB7E-878E2A8DA6E5}"/>
              </a:ext>
            </a:extLst>
          </p:cNvPr>
          <p:cNvSpPr txBox="1"/>
          <p:nvPr/>
        </p:nvSpPr>
        <p:spPr>
          <a:xfrm>
            <a:off x="6289611" y="4498033"/>
            <a:ext cx="200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Dedicated</a:t>
            </a:r>
            <a:r>
              <a:rPr lang="fr-FR" dirty="0"/>
              <a:t> fibre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B99F22B-E221-4FE1-9533-9D94BD275D82}"/>
              </a:ext>
            </a:extLst>
          </p:cNvPr>
          <p:cNvSpPr txBox="1"/>
          <p:nvPr/>
        </p:nvSpPr>
        <p:spPr>
          <a:xfrm>
            <a:off x="1246977" y="2730928"/>
            <a:ext cx="2966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1 port = 1 fibre = 64/128/256 </a:t>
            </a:r>
            <a:r>
              <a:rPr lang="fr-FR" sz="1600" dirty="0" err="1"/>
              <a:t>customers</a:t>
            </a:r>
            <a:endParaRPr lang="fr-FR" sz="1600" dirty="0"/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61F79F71-C05E-400D-BD82-91843B7086BB}"/>
              </a:ext>
            </a:extLst>
          </p:cNvPr>
          <p:cNvSpPr txBox="1"/>
          <p:nvPr/>
        </p:nvSpPr>
        <p:spPr>
          <a:xfrm>
            <a:off x="2051720" y="4345959"/>
            <a:ext cx="3421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P2P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1 port = 1 or 2 fibres = 1 </a:t>
            </a:r>
            <a:r>
              <a:rPr lang="fr-FR" sz="1600" dirty="0" err="1"/>
              <a:t>customer</a:t>
            </a:r>
            <a:endParaRPr lang="fr-FR" sz="1600" dirty="0"/>
          </a:p>
        </p:txBody>
      </p:sp>
      <p:cxnSp>
        <p:nvCxnSpPr>
          <p:cNvPr id="167" name="Connecteur droit avec flèche 166">
            <a:extLst>
              <a:ext uri="{FF2B5EF4-FFF2-40B4-BE49-F238E27FC236}">
                <a16:creationId xmlns:a16="http://schemas.microsoft.com/office/drawing/2014/main" id="{E0AEB7C4-3045-43F6-B289-44B1FAE1BE3A}"/>
              </a:ext>
            </a:extLst>
          </p:cNvPr>
          <p:cNvCxnSpPr/>
          <p:nvPr/>
        </p:nvCxnSpPr>
        <p:spPr>
          <a:xfrm flipH="1" flipV="1">
            <a:off x="6289611" y="4220605"/>
            <a:ext cx="586645" cy="2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DFAEFA3-C9DF-4A99-B561-91AB373B6D77}"/>
              </a:ext>
            </a:extLst>
          </p:cNvPr>
          <p:cNvCxnSpPr>
            <a:cxnSpLocks/>
          </p:cNvCxnSpPr>
          <p:nvPr/>
        </p:nvCxnSpPr>
        <p:spPr>
          <a:xfrm flipH="1">
            <a:off x="4213802" y="2143259"/>
            <a:ext cx="537758" cy="22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058EC91B-8D70-478F-A1E7-1C9DE37D674C}"/>
              </a:ext>
            </a:extLst>
          </p:cNvPr>
          <p:cNvSpPr txBox="1"/>
          <p:nvPr/>
        </p:nvSpPr>
        <p:spPr>
          <a:xfrm>
            <a:off x="1792461" y="1153331"/>
            <a:ext cx="200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Splitters</a:t>
            </a:r>
            <a:r>
              <a:rPr lang="fr-FR" dirty="0"/>
              <a:t> 1 to n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3CC7D059-0001-4320-B3A7-F885B58FED81}"/>
              </a:ext>
            </a:extLst>
          </p:cNvPr>
          <p:cNvCxnSpPr>
            <a:cxnSpLocks/>
          </p:cNvCxnSpPr>
          <p:nvPr/>
        </p:nvCxnSpPr>
        <p:spPr>
          <a:xfrm flipH="1">
            <a:off x="1873907" y="1613538"/>
            <a:ext cx="629348" cy="494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4E36CA06-1562-4D5B-9B5D-481D784F682B}"/>
              </a:ext>
            </a:extLst>
          </p:cNvPr>
          <p:cNvCxnSpPr>
            <a:cxnSpLocks/>
          </p:cNvCxnSpPr>
          <p:nvPr/>
        </p:nvCxnSpPr>
        <p:spPr>
          <a:xfrm>
            <a:off x="3003745" y="1522663"/>
            <a:ext cx="615490" cy="39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6D844CDF-3F2E-408F-85BD-14BF806382A1}"/>
              </a:ext>
            </a:extLst>
          </p:cNvPr>
          <p:cNvSpPr/>
          <p:nvPr/>
        </p:nvSpPr>
        <p:spPr>
          <a:xfrm rot="5400000">
            <a:off x="3278830" y="2103453"/>
            <a:ext cx="915802" cy="19575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riangle isocèle 40">
            <a:extLst>
              <a:ext uri="{FF2B5EF4-FFF2-40B4-BE49-F238E27FC236}">
                <a16:creationId xmlns:a16="http://schemas.microsoft.com/office/drawing/2014/main" id="{DE7CBDFC-2B34-4700-8FC4-8916CD075F31}"/>
              </a:ext>
            </a:extLst>
          </p:cNvPr>
          <p:cNvSpPr/>
          <p:nvPr/>
        </p:nvSpPr>
        <p:spPr>
          <a:xfrm rot="5400000">
            <a:off x="1424996" y="2240417"/>
            <a:ext cx="915802" cy="19575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908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63AA5-A9E5-416E-A40C-40A91E46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648072"/>
          </a:xfrm>
        </p:spPr>
        <p:txBody>
          <a:bodyPr/>
          <a:lstStyle/>
          <a:p>
            <a:r>
              <a:rPr lang="fr-FR" dirty="0"/>
              <a:t>Optical Fibre Networks :</a:t>
            </a:r>
            <a:br>
              <a:rPr lang="fr-FR" dirty="0"/>
            </a:br>
            <a:r>
              <a:rPr lang="fr-FR" dirty="0"/>
              <a:t>Course </a:t>
            </a:r>
            <a:r>
              <a:rPr lang="fr-FR" dirty="0" err="1"/>
              <a:t>general</a:t>
            </a:r>
            <a:r>
              <a:rPr lang="fr-FR" dirty="0"/>
              <a:t> objective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DAF3663-1F17-4004-AABB-ABECB28B9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" y="1491630"/>
            <a:ext cx="8280000" cy="3024469"/>
          </a:xfrm>
        </p:spPr>
        <p:txBody>
          <a:bodyPr/>
          <a:lstStyle/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Get a panorama of Optical Fibre and networks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Optical Fibre characteristics and advantages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Technologies around Optical Fibre</a:t>
            </a:r>
          </a:p>
          <a:p>
            <a:pPr lvl="1"/>
            <a:r>
              <a:rPr lang="en-GB" dirty="0">
                <a:solidFill>
                  <a:srgbClr val="25465F"/>
                </a:solidFill>
              </a:rPr>
              <a:t>Other components of optical fibre networks</a:t>
            </a:r>
          </a:p>
          <a:p>
            <a:pPr lvl="1"/>
            <a:endParaRPr lang="en-GB" dirty="0"/>
          </a:p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Understand How to design high rates optical fibre networks</a:t>
            </a:r>
          </a:p>
          <a:p>
            <a:pPr lvl="1"/>
            <a:r>
              <a:rPr lang="en-GB" dirty="0"/>
              <a:t>Existing architecture of Optical Fibre networks (FTTH, FTTA, FTTO…)</a:t>
            </a:r>
          </a:p>
          <a:p>
            <a:pPr lvl="1"/>
            <a:r>
              <a:rPr lang="en-GB" dirty="0"/>
              <a:t>Designing a network</a:t>
            </a:r>
          </a:p>
          <a:p>
            <a:pPr lvl="1"/>
            <a:r>
              <a:rPr lang="en-GB" dirty="0"/>
              <a:t>Deployment constraints</a:t>
            </a:r>
          </a:p>
          <a:p>
            <a:pPr lvl="1"/>
            <a:endParaRPr lang="en-GB" dirty="0"/>
          </a:p>
          <a:p>
            <a:pPr>
              <a:spcAft>
                <a:spcPts val="0"/>
              </a:spcAft>
              <a:tabLst/>
            </a:pPr>
            <a:r>
              <a:rPr lang="en-GB" sz="1600" dirty="0">
                <a:solidFill>
                  <a:srgbClr val="50BFDA"/>
                </a:solidFill>
              </a:rPr>
              <a:t>Understand High rate networks trends to future</a:t>
            </a:r>
          </a:p>
          <a:p>
            <a:pPr lvl="1"/>
            <a:endParaRPr lang="en-GB" dirty="0">
              <a:solidFill>
                <a:srgbClr val="2546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41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611560" y="344846"/>
            <a:ext cx="8280000" cy="450682"/>
          </a:xfrm>
        </p:spPr>
        <p:txBody>
          <a:bodyPr/>
          <a:lstStyle/>
          <a:p>
            <a:r>
              <a:rPr lang="fr-FR" dirty="0"/>
              <a:t>FTTH - PON vs P2P </a:t>
            </a:r>
            <a:r>
              <a:rPr lang="fr-FR" dirty="0" err="1"/>
              <a:t>upstream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297999" y="4047934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939D65-D47E-4617-9AD1-24CADB49B2ED}"/>
              </a:ext>
            </a:extLst>
          </p:cNvPr>
          <p:cNvSpPr/>
          <p:nvPr/>
        </p:nvSpPr>
        <p:spPr>
          <a:xfrm>
            <a:off x="6012160" y="2286575"/>
            <a:ext cx="1728192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4C9C1-DE01-4565-AD92-80928A9AF5E6}"/>
              </a:ext>
            </a:extLst>
          </p:cNvPr>
          <p:cNvSpPr/>
          <p:nvPr/>
        </p:nvSpPr>
        <p:spPr>
          <a:xfrm>
            <a:off x="6156176" y="2286575"/>
            <a:ext cx="288032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C3D5-174B-49E8-B0D0-C20A66D4EB75}"/>
              </a:ext>
            </a:extLst>
          </p:cNvPr>
          <p:cNvSpPr/>
          <p:nvPr/>
        </p:nvSpPr>
        <p:spPr>
          <a:xfrm>
            <a:off x="6228184" y="2358423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149E8B-8D7D-4F84-86BA-AF46DD3EED0C}"/>
              </a:ext>
            </a:extLst>
          </p:cNvPr>
          <p:cNvSpPr/>
          <p:nvPr/>
        </p:nvSpPr>
        <p:spPr>
          <a:xfrm>
            <a:off x="6228184" y="2554178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DA0D0-0217-4CBE-BA90-207716285BD5}"/>
              </a:ext>
            </a:extLst>
          </p:cNvPr>
          <p:cNvSpPr/>
          <p:nvPr/>
        </p:nvSpPr>
        <p:spPr>
          <a:xfrm>
            <a:off x="6228184" y="2751241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38502E-B3A5-4A78-B82A-FDC03E3F70B0}"/>
              </a:ext>
            </a:extLst>
          </p:cNvPr>
          <p:cNvSpPr/>
          <p:nvPr/>
        </p:nvSpPr>
        <p:spPr>
          <a:xfrm>
            <a:off x="6228184" y="2946996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27043-BBF5-45DD-A120-852809A022FE}"/>
              </a:ext>
            </a:extLst>
          </p:cNvPr>
          <p:cNvSpPr/>
          <p:nvPr/>
        </p:nvSpPr>
        <p:spPr>
          <a:xfrm>
            <a:off x="6228184" y="3142751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5597FC-BAEE-4BA7-9A52-1914841FF572}"/>
              </a:ext>
            </a:extLst>
          </p:cNvPr>
          <p:cNvSpPr/>
          <p:nvPr/>
        </p:nvSpPr>
        <p:spPr>
          <a:xfrm>
            <a:off x="6228184" y="3338506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6F4B90-F43B-4202-830C-6410BBD4F2D0}"/>
              </a:ext>
            </a:extLst>
          </p:cNvPr>
          <p:cNvSpPr/>
          <p:nvPr/>
        </p:nvSpPr>
        <p:spPr>
          <a:xfrm>
            <a:off x="6228184" y="3535505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E027AD0-1751-4194-9BC8-F4CDA539B752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3736516" y="2208107"/>
            <a:ext cx="2635684" cy="595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73F333F-7364-4619-8109-DC3E172EFDBB}"/>
              </a:ext>
            </a:extLst>
          </p:cNvPr>
          <p:cNvCxnSpPr>
            <a:cxnSpLocks/>
          </p:cNvCxnSpPr>
          <p:nvPr/>
        </p:nvCxnSpPr>
        <p:spPr>
          <a:xfrm flipH="1" flipV="1">
            <a:off x="1896766" y="2322711"/>
            <a:ext cx="1781753" cy="1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4BF841E-B8F8-4046-91FD-1054B48FBDE1}"/>
              </a:ext>
            </a:extLst>
          </p:cNvPr>
          <p:cNvCxnSpPr>
            <a:cxnSpLocks/>
          </p:cNvCxnSpPr>
          <p:nvPr/>
        </p:nvCxnSpPr>
        <p:spPr>
          <a:xfrm flipH="1" flipV="1">
            <a:off x="2429820" y="1704901"/>
            <a:ext cx="1283838" cy="312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8AC83BA-2582-4830-95DD-53CB9565A8AC}"/>
              </a:ext>
            </a:extLst>
          </p:cNvPr>
          <p:cNvCxnSpPr>
            <a:cxnSpLocks/>
          </p:cNvCxnSpPr>
          <p:nvPr/>
        </p:nvCxnSpPr>
        <p:spPr>
          <a:xfrm flipH="1" flipV="1">
            <a:off x="436598" y="2134384"/>
            <a:ext cx="1417301" cy="85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F67C7AC-C57A-480C-ABBB-2C498C068D57}"/>
              </a:ext>
            </a:extLst>
          </p:cNvPr>
          <p:cNvCxnSpPr>
            <a:cxnSpLocks/>
          </p:cNvCxnSpPr>
          <p:nvPr/>
        </p:nvCxnSpPr>
        <p:spPr>
          <a:xfrm flipH="1">
            <a:off x="429826" y="2360006"/>
            <a:ext cx="1430937" cy="6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82AFA3D-7805-4D63-B5D5-793F8B7588F3}"/>
              </a:ext>
            </a:extLst>
          </p:cNvPr>
          <p:cNvCxnSpPr>
            <a:cxnSpLocks/>
          </p:cNvCxnSpPr>
          <p:nvPr/>
        </p:nvCxnSpPr>
        <p:spPr>
          <a:xfrm flipH="1">
            <a:off x="395536" y="2506719"/>
            <a:ext cx="1449373" cy="72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13710-EB0A-4996-B77B-8109029F6DD8}"/>
              </a:ext>
            </a:extLst>
          </p:cNvPr>
          <p:cNvSpPr/>
          <p:nvPr/>
        </p:nvSpPr>
        <p:spPr>
          <a:xfrm>
            <a:off x="6793667" y="2286575"/>
            <a:ext cx="288032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DB214-82AB-437F-B9B3-D0F899CD59A6}"/>
              </a:ext>
            </a:extLst>
          </p:cNvPr>
          <p:cNvSpPr/>
          <p:nvPr/>
        </p:nvSpPr>
        <p:spPr>
          <a:xfrm>
            <a:off x="6865675" y="2375951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22355BB-325A-4BDF-9D07-4CAC3B08E1D7}"/>
              </a:ext>
            </a:extLst>
          </p:cNvPr>
          <p:cNvCxnSpPr>
            <a:cxnSpLocks/>
          </p:cNvCxnSpPr>
          <p:nvPr/>
        </p:nvCxnSpPr>
        <p:spPr>
          <a:xfrm flipH="1">
            <a:off x="6160702" y="1247596"/>
            <a:ext cx="1158183" cy="118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5E32E0AD-371A-4BD6-9DA6-71A8F727F84F}"/>
              </a:ext>
            </a:extLst>
          </p:cNvPr>
          <p:cNvSpPr txBox="1"/>
          <p:nvPr/>
        </p:nvSpPr>
        <p:spPr>
          <a:xfrm>
            <a:off x="7279955" y="944273"/>
            <a:ext cx="1545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Uplink</a:t>
            </a:r>
            <a:r>
              <a:rPr lang="fr-FR" dirty="0"/>
              <a:t> </a:t>
            </a:r>
            <a:r>
              <a:rPr lang="fr-FR" dirty="0" err="1"/>
              <a:t>ethernet</a:t>
            </a:r>
            <a:r>
              <a:rPr lang="fr-FR" dirty="0"/>
              <a:t> partagé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5EB469-2812-4B99-B2CC-EB1FB3818690}"/>
              </a:ext>
            </a:extLst>
          </p:cNvPr>
          <p:cNvSpPr/>
          <p:nvPr/>
        </p:nvSpPr>
        <p:spPr>
          <a:xfrm>
            <a:off x="7285415" y="2286575"/>
            <a:ext cx="288032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22CED4-956C-4736-B670-CF86464E6195}"/>
              </a:ext>
            </a:extLst>
          </p:cNvPr>
          <p:cNvSpPr/>
          <p:nvPr/>
        </p:nvSpPr>
        <p:spPr>
          <a:xfrm>
            <a:off x="7357423" y="3527027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8D1A69D-BB4B-4EF4-828B-4B3761C42501}"/>
              </a:ext>
            </a:extLst>
          </p:cNvPr>
          <p:cNvCxnSpPr>
            <a:cxnSpLocks/>
          </p:cNvCxnSpPr>
          <p:nvPr/>
        </p:nvCxnSpPr>
        <p:spPr>
          <a:xfrm flipV="1">
            <a:off x="7471282" y="3606982"/>
            <a:ext cx="0" cy="639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44E35AC5-D83B-489F-9ADB-AD63FFE32AE7}"/>
              </a:ext>
            </a:extLst>
          </p:cNvPr>
          <p:cNvCxnSpPr>
            <a:cxnSpLocks/>
          </p:cNvCxnSpPr>
          <p:nvPr/>
        </p:nvCxnSpPr>
        <p:spPr>
          <a:xfrm flipH="1">
            <a:off x="3965779" y="4227934"/>
            <a:ext cx="35055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DA0151F0-9FF0-47ED-B13F-CD907CE11D4A}"/>
              </a:ext>
            </a:extLst>
          </p:cNvPr>
          <p:cNvSpPr txBox="1"/>
          <p:nvPr/>
        </p:nvSpPr>
        <p:spPr>
          <a:xfrm>
            <a:off x="4341435" y="1677934"/>
            <a:ext cx="200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Fibre partagée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8A761E-9EF2-4CF0-AB7E-878E2A8DA6E5}"/>
              </a:ext>
            </a:extLst>
          </p:cNvPr>
          <p:cNvSpPr txBox="1"/>
          <p:nvPr/>
        </p:nvSpPr>
        <p:spPr>
          <a:xfrm>
            <a:off x="6160702" y="4455483"/>
            <a:ext cx="200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Fibre(s) dédiée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463DD0CE-3E27-4B40-8240-875807DED10B}"/>
              </a:ext>
            </a:extLst>
          </p:cNvPr>
          <p:cNvCxnSpPr>
            <a:cxnSpLocks/>
          </p:cNvCxnSpPr>
          <p:nvPr/>
        </p:nvCxnSpPr>
        <p:spPr>
          <a:xfrm>
            <a:off x="1969657" y="2152045"/>
            <a:ext cx="1647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4B99F22B-E221-4FE1-9533-9D94BD275D82}"/>
              </a:ext>
            </a:extLst>
          </p:cNvPr>
          <p:cNvSpPr txBox="1"/>
          <p:nvPr/>
        </p:nvSpPr>
        <p:spPr>
          <a:xfrm>
            <a:off x="125422" y="3022207"/>
            <a:ext cx="2966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Upstream</a:t>
            </a:r>
            <a:r>
              <a:rPr lang="fr-FR" sz="1600" dirty="0"/>
              <a:t> : x flux </a:t>
            </a:r>
            <a:r>
              <a:rPr lang="fr-FR" sz="1600" dirty="0" err="1"/>
              <a:t>unicasts</a:t>
            </a:r>
            <a:endParaRPr lang="fr-FR" sz="16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AAF54F0-5E7D-4B10-A901-99F7119848E4}"/>
              </a:ext>
            </a:extLst>
          </p:cNvPr>
          <p:cNvSpPr/>
          <p:nvPr/>
        </p:nvSpPr>
        <p:spPr>
          <a:xfrm>
            <a:off x="1021944" y="2313776"/>
            <a:ext cx="216024" cy="1056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5238AA-6894-4CB9-A3E3-8F60CA375523}"/>
              </a:ext>
            </a:extLst>
          </p:cNvPr>
          <p:cNvSpPr/>
          <p:nvPr/>
        </p:nvSpPr>
        <p:spPr>
          <a:xfrm>
            <a:off x="558000" y="2100633"/>
            <a:ext cx="216024" cy="105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A5F1F97-F094-42B7-B8CF-EFA807BA3C59}"/>
              </a:ext>
            </a:extLst>
          </p:cNvPr>
          <p:cNvSpPr/>
          <p:nvPr/>
        </p:nvSpPr>
        <p:spPr>
          <a:xfrm>
            <a:off x="1278161" y="2313776"/>
            <a:ext cx="216024" cy="1056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58D5D6-8C55-4907-B0E6-38365AE0BD6B}"/>
              </a:ext>
            </a:extLst>
          </p:cNvPr>
          <p:cNvSpPr/>
          <p:nvPr/>
        </p:nvSpPr>
        <p:spPr>
          <a:xfrm>
            <a:off x="2410335" y="2270836"/>
            <a:ext cx="216024" cy="1056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6E3FE59-9427-4592-96C3-0BF09FC838AB}"/>
              </a:ext>
            </a:extLst>
          </p:cNvPr>
          <p:cNvSpPr/>
          <p:nvPr/>
        </p:nvSpPr>
        <p:spPr>
          <a:xfrm>
            <a:off x="1941608" y="2268348"/>
            <a:ext cx="216024" cy="105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D7BDFF-7BEC-4081-A88C-E2073B63268B}"/>
              </a:ext>
            </a:extLst>
          </p:cNvPr>
          <p:cNvSpPr/>
          <p:nvPr/>
        </p:nvSpPr>
        <p:spPr>
          <a:xfrm>
            <a:off x="816204" y="2532891"/>
            <a:ext cx="216024" cy="1056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59EC479-D5FF-495D-AEA8-306718A0A34F}"/>
              </a:ext>
            </a:extLst>
          </p:cNvPr>
          <p:cNvSpPr/>
          <p:nvPr/>
        </p:nvSpPr>
        <p:spPr>
          <a:xfrm>
            <a:off x="1514198" y="2481586"/>
            <a:ext cx="216024" cy="1056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CBD5DDA-7A0B-4010-A369-460A685C5712}"/>
              </a:ext>
            </a:extLst>
          </p:cNvPr>
          <p:cNvSpPr/>
          <p:nvPr/>
        </p:nvSpPr>
        <p:spPr>
          <a:xfrm>
            <a:off x="3884556" y="2218001"/>
            <a:ext cx="216024" cy="105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9521E73-3917-4D85-8F90-C73C03BF0414}"/>
              </a:ext>
            </a:extLst>
          </p:cNvPr>
          <p:cNvSpPr/>
          <p:nvPr/>
        </p:nvSpPr>
        <p:spPr>
          <a:xfrm>
            <a:off x="2157632" y="2268348"/>
            <a:ext cx="216024" cy="105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2BC0398-F984-44F0-8FB9-5FEC77595B61}"/>
              </a:ext>
            </a:extLst>
          </p:cNvPr>
          <p:cNvSpPr/>
          <p:nvPr/>
        </p:nvSpPr>
        <p:spPr>
          <a:xfrm>
            <a:off x="2661395" y="2266636"/>
            <a:ext cx="216024" cy="1056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201DE1B-B3CD-48ED-995B-6A3E14BE39DA}"/>
              </a:ext>
            </a:extLst>
          </p:cNvPr>
          <p:cNvSpPr/>
          <p:nvPr/>
        </p:nvSpPr>
        <p:spPr>
          <a:xfrm>
            <a:off x="3342111" y="1867603"/>
            <a:ext cx="216024" cy="10567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05397A2-5DE3-476F-A0CA-0DF99FAAEB8D}"/>
              </a:ext>
            </a:extLst>
          </p:cNvPr>
          <p:cNvSpPr/>
          <p:nvPr/>
        </p:nvSpPr>
        <p:spPr>
          <a:xfrm>
            <a:off x="2876223" y="2265214"/>
            <a:ext cx="216024" cy="1056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2601EC7-7FDD-475F-9C22-56016D9A2FAF}"/>
              </a:ext>
            </a:extLst>
          </p:cNvPr>
          <p:cNvSpPr/>
          <p:nvPr/>
        </p:nvSpPr>
        <p:spPr>
          <a:xfrm>
            <a:off x="5382578" y="2597685"/>
            <a:ext cx="216024" cy="10567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670A671-0A51-486A-8DB6-676B6C609F28}"/>
              </a:ext>
            </a:extLst>
          </p:cNvPr>
          <p:cNvSpPr/>
          <p:nvPr/>
        </p:nvSpPr>
        <p:spPr>
          <a:xfrm>
            <a:off x="4378618" y="2313776"/>
            <a:ext cx="216024" cy="1056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53AACA8-7EC8-4228-92D6-9BD15449959E}"/>
              </a:ext>
            </a:extLst>
          </p:cNvPr>
          <p:cNvSpPr/>
          <p:nvPr/>
        </p:nvSpPr>
        <p:spPr>
          <a:xfrm>
            <a:off x="5108557" y="2532891"/>
            <a:ext cx="216024" cy="1056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F9E3987-8582-444A-8057-B8B54139ADBF}"/>
              </a:ext>
            </a:extLst>
          </p:cNvPr>
          <p:cNvSpPr/>
          <p:nvPr/>
        </p:nvSpPr>
        <p:spPr>
          <a:xfrm>
            <a:off x="3126087" y="2265364"/>
            <a:ext cx="216024" cy="1056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8931336-824B-4C19-92F5-60973E13EC88}"/>
              </a:ext>
            </a:extLst>
          </p:cNvPr>
          <p:cNvGrpSpPr/>
          <p:nvPr/>
        </p:nvGrpSpPr>
        <p:grpSpPr>
          <a:xfrm>
            <a:off x="3464920" y="4302498"/>
            <a:ext cx="1309242" cy="106532"/>
            <a:chOff x="3464920" y="4302498"/>
            <a:chExt cx="1309242" cy="10653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075C021-D77A-4C4B-B7FF-0E1A18A3A778}"/>
                </a:ext>
              </a:extLst>
            </p:cNvPr>
            <p:cNvSpPr/>
            <p:nvPr/>
          </p:nvSpPr>
          <p:spPr>
            <a:xfrm>
              <a:off x="3464920" y="4302498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C9BE627-C506-43DD-9517-3EB282360D65}"/>
                </a:ext>
              </a:extLst>
            </p:cNvPr>
            <p:cNvSpPr/>
            <p:nvPr/>
          </p:nvSpPr>
          <p:spPr>
            <a:xfrm>
              <a:off x="3880865" y="4302498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8E751E7-C697-4836-882D-9E7E814C23A8}"/>
                </a:ext>
              </a:extLst>
            </p:cNvPr>
            <p:cNvSpPr/>
            <p:nvPr/>
          </p:nvSpPr>
          <p:spPr>
            <a:xfrm>
              <a:off x="3686604" y="4303360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444CC34-E5F0-41AF-B0CF-A5F27F44E038}"/>
                </a:ext>
              </a:extLst>
            </p:cNvPr>
            <p:cNvSpPr/>
            <p:nvPr/>
          </p:nvSpPr>
          <p:spPr>
            <a:xfrm>
              <a:off x="4116404" y="4302498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7902936-53F6-4090-815C-9383AEA00857}"/>
                </a:ext>
              </a:extLst>
            </p:cNvPr>
            <p:cNvSpPr/>
            <p:nvPr/>
          </p:nvSpPr>
          <p:spPr>
            <a:xfrm>
              <a:off x="4558138" y="4302498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3AE2FEF-A161-4B16-AA22-E6B34B041648}"/>
                </a:ext>
              </a:extLst>
            </p:cNvPr>
            <p:cNvSpPr/>
            <p:nvPr/>
          </p:nvSpPr>
          <p:spPr>
            <a:xfrm>
              <a:off x="4338088" y="4303360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03D5CF87-23B4-437C-96E8-32DE934AB1F6}"/>
              </a:ext>
            </a:extLst>
          </p:cNvPr>
          <p:cNvCxnSpPr>
            <a:cxnSpLocks/>
          </p:cNvCxnSpPr>
          <p:nvPr/>
        </p:nvCxnSpPr>
        <p:spPr>
          <a:xfrm>
            <a:off x="2470785" y="1427633"/>
            <a:ext cx="2680468" cy="84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5E884613-8529-4FEC-9F4B-1A88F0902E0C}"/>
              </a:ext>
            </a:extLst>
          </p:cNvPr>
          <p:cNvCxnSpPr>
            <a:cxnSpLocks/>
          </p:cNvCxnSpPr>
          <p:nvPr/>
        </p:nvCxnSpPr>
        <p:spPr>
          <a:xfrm>
            <a:off x="443357" y="1938424"/>
            <a:ext cx="1338392" cy="16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8E6154-9197-4182-AE36-D583534DE127}"/>
              </a:ext>
            </a:extLst>
          </p:cNvPr>
          <p:cNvSpPr/>
          <p:nvPr/>
        </p:nvSpPr>
        <p:spPr>
          <a:xfrm>
            <a:off x="4616498" y="2417958"/>
            <a:ext cx="216024" cy="1056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8" name="Connecteur droit avec flèche 147">
            <a:extLst>
              <a:ext uri="{FF2B5EF4-FFF2-40B4-BE49-F238E27FC236}">
                <a16:creationId xmlns:a16="http://schemas.microsoft.com/office/drawing/2014/main" id="{CFE02195-F3C5-423C-8B41-F6CA7C9384E2}"/>
              </a:ext>
            </a:extLst>
          </p:cNvPr>
          <p:cNvCxnSpPr/>
          <p:nvPr/>
        </p:nvCxnSpPr>
        <p:spPr>
          <a:xfrm>
            <a:off x="3234099" y="4359976"/>
            <a:ext cx="1760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ZoneTexte 164">
            <a:extLst>
              <a:ext uri="{FF2B5EF4-FFF2-40B4-BE49-F238E27FC236}">
                <a16:creationId xmlns:a16="http://schemas.microsoft.com/office/drawing/2014/main" id="{61F79F71-C05E-400D-BD82-91843B7086BB}"/>
              </a:ext>
            </a:extLst>
          </p:cNvPr>
          <p:cNvSpPr txBox="1"/>
          <p:nvPr/>
        </p:nvSpPr>
        <p:spPr>
          <a:xfrm>
            <a:off x="162173" y="4050618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P2P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1 seul flux up et down</a:t>
            </a:r>
          </a:p>
        </p:txBody>
      </p:sp>
      <p:cxnSp>
        <p:nvCxnSpPr>
          <p:cNvPr id="167" name="Connecteur droit avec flèche 166">
            <a:extLst>
              <a:ext uri="{FF2B5EF4-FFF2-40B4-BE49-F238E27FC236}">
                <a16:creationId xmlns:a16="http://schemas.microsoft.com/office/drawing/2014/main" id="{E0AEB7C4-3045-43F6-B289-44B1FAE1BE3A}"/>
              </a:ext>
            </a:extLst>
          </p:cNvPr>
          <p:cNvCxnSpPr/>
          <p:nvPr/>
        </p:nvCxnSpPr>
        <p:spPr>
          <a:xfrm flipH="1" flipV="1">
            <a:off x="6289611" y="4220605"/>
            <a:ext cx="586645" cy="2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riangle isocèle 64">
            <a:extLst>
              <a:ext uri="{FF2B5EF4-FFF2-40B4-BE49-F238E27FC236}">
                <a16:creationId xmlns:a16="http://schemas.microsoft.com/office/drawing/2014/main" id="{3AB63690-892C-4FE1-99A2-CE9CFD5D072D}"/>
              </a:ext>
            </a:extLst>
          </p:cNvPr>
          <p:cNvSpPr/>
          <p:nvPr/>
        </p:nvSpPr>
        <p:spPr>
          <a:xfrm rot="5400000">
            <a:off x="1392726" y="2247877"/>
            <a:ext cx="915802" cy="19575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Triangle isocèle 65">
            <a:extLst>
              <a:ext uri="{FF2B5EF4-FFF2-40B4-BE49-F238E27FC236}">
                <a16:creationId xmlns:a16="http://schemas.microsoft.com/office/drawing/2014/main" id="{061A6FB7-76FB-48D2-B3AD-C507A401C11A}"/>
              </a:ext>
            </a:extLst>
          </p:cNvPr>
          <p:cNvSpPr/>
          <p:nvPr/>
        </p:nvSpPr>
        <p:spPr>
          <a:xfrm rot="5400000">
            <a:off x="3283890" y="2158937"/>
            <a:ext cx="915802" cy="19575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C14DA8-7F5B-4B5A-BA49-EC6B4D7379FD}"/>
              </a:ext>
            </a:extLst>
          </p:cNvPr>
          <p:cNvSpPr/>
          <p:nvPr/>
        </p:nvSpPr>
        <p:spPr>
          <a:xfrm>
            <a:off x="328557" y="2087119"/>
            <a:ext cx="216024" cy="105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7F6F7F-A33B-45D9-B30E-6074CA992D08}"/>
              </a:ext>
            </a:extLst>
          </p:cNvPr>
          <p:cNvSpPr/>
          <p:nvPr/>
        </p:nvSpPr>
        <p:spPr>
          <a:xfrm>
            <a:off x="4122064" y="2225349"/>
            <a:ext cx="216024" cy="105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BEAB179-4A8D-4D24-867E-F42CF75741C8}"/>
              </a:ext>
            </a:extLst>
          </p:cNvPr>
          <p:cNvSpPr/>
          <p:nvPr/>
        </p:nvSpPr>
        <p:spPr>
          <a:xfrm>
            <a:off x="4849118" y="2416149"/>
            <a:ext cx="216024" cy="1056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2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7" grpId="0" animBg="1"/>
      <p:bldP spid="71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114" grpId="0" animBg="1"/>
      <p:bldP spid="68" grpId="0" animBg="1"/>
      <p:bldP spid="69" grpId="0" animBg="1"/>
      <p:bldP spid="7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611560" y="306871"/>
            <a:ext cx="8280000" cy="468431"/>
          </a:xfrm>
        </p:spPr>
        <p:txBody>
          <a:bodyPr/>
          <a:lstStyle/>
          <a:p>
            <a:r>
              <a:rPr lang="fr-FR" dirty="0"/>
              <a:t>FTTH - PON vs P2P </a:t>
            </a:r>
            <a:r>
              <a:rPr lang="fr-FR" dirty="0" err="1"/>
              <a:t>downstream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253966" y="4963500"/>
            <a:ext cx="180000" cy="180000"/>
          </a:xfrm>
        </p:spPr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551965" y="4047934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939D65-D47E-4617-9AD1-24CADB49B2ED}"/>
              </a:ext>
            </a:extLst>
          </p:cNvPr>
          <p:cNvSpPr/>
          <p:nvPr/>
        </p:nvSpPr>
        <p:spPr>
          <a:xfrm>
            <a:off x="6901485" y="2273947"/>
            <a:ext cx="1728192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4C9C1-DE01-4565-AD92-80928A9AF5E6}"/>
              </a:ext>
            </a:extLst>
          </p:cNvPr>
          <p:cNvSpPr/>
          <p:nvPr/>
        </p:nvSpPr>
        <p:spPr>
          <a:xfrm>
            <a:off x="7045501" y="2273947"/>
            <a:ext cx="288032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C3D5-174B-49E8-B0D0-C20A66D4EB75}"/>
              </a:ext>
            </a:extLst>
          </p:cNvPr>
          <p:cNvSpPr/>
          <p:nvPr/>
        </p:nvSpPr>
        <p:spPr>
          <a:xfrm>
            <a:off x="7117509" y="2345795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149E8B-8D7D-4F84-86BA-AF46DD3EED0C}"/>
              </a:ext>
            </a:extLst>
          </p:cNvPr>
          <p:cNvSpPr/>
          <p:nvPr/>
        </p:nvSpPr>
        <p:spPr>
          <a:xfrm>
            <a:off x="7117509" y="2541550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DA0D0-0217-4CBE-BA90-207716285BD5}"/>
              </a:ext>
            </a:extLst>
          </p:cNvPr>
          <p:cNvSpPr/>
          <p:nvPr/>
        </p:nvSpPr>
        <p:spPr>
          <a:xfrm>
            <a:off x="7117509" y="2738613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38502E-B3A5-4A78-B82A-FDC03E3F70B0}"/>
              </a:ext>
            </a:extLst>
          </p:cNvPr>
          <p:cNvSpPr/>
          <p:nvPr/>
        </p:nvSpPr>
        <p:spPr>
          <a:xfrm>
            <a:off x="7117509" y="2934368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27043-BBF5-45DD-A120-852809A022FE}"/>
              </a:ext>
            </a:extLst>
          </p:cNvPr>
          <p:cNvSpPr/>
          <p:nvPr/>
        </p:nvSpPr>
        <p:spPr>
          <a:xfrm>
            <a:off x="7117509" y="3130123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5597FC-BAEE-4BA7-9A52-1914841FF572}"/>
              </a:ext>
            </a:extLst>
          </p:cNvPr>
          <p:cNvSpPr/>
          <p:nvPr/>
        </p:nvSpPr>
        <p:spPr>
          <a:xfrm>
            <a:off x="7117509" y="3325878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6F4B90-F43B-4202-830C-6410BBD4F2D0}"/>
              </a:ext>
            </a:extLst>
          </p:cNvPr>
          <p:cNvSpPr/>
          <p:nvPr/>
        </p:nvSpPr>
        <p:spPr>
          <a:xfrm>
            <a:off x="7117509" y="3522877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E027AD0-1751-4194-9BC8-F4CDA539B752}"/>
              </a:ext>
            </a:extLst>
          </p:cNvPr>
          <p:cNvCxnSpPr>
            <a:cxnSpLocks/>
            <a:stCxn id="11" idx="1"/>
            <a:endCxn id="114" idx="0"/>
          </p:cNvCxnSpPr>
          <p:nvPr/>
        </p:nvCxnSpPr>
        <p:spPr>
          <a:xfrm flipH="1" flipV="1">
            <a:off x="5073303" y="2282964"/>
            <a:ext cx="2044206" cy="311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73F333F-7364-4619-8109-DC3E172EFDBB}"/>
              </a:ext>
            </a:extLst>
          </p:cNvPr>
          <p:cNvCxnSpPr>
            <a:cxnSpLocks/>
          </p:cNvCxnSpPr>
          <p:nvPr/>
        </p:nvCxnSpPr>
        <p:spPr>
          <a:xfrm flipH="1">
            <a:off x="3042034" y="2286363"/>
            <a:ext cx="1865506" cy="363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4BF841E-B8F8-4046-91FD-1054B48FBDE1}"/>
              </a:ext>
            </a:extLst>
          </p:cNvPr>
          <p:cNvCxnSpPr>
            <a:cxnSpLocks/>
          </p:cNvCxnSpPr>
          <p:nvPr/>
        </p:nvCxnSpPr>
        <p:spPr>
          <a:xfrm flipH="1" flipV="1">
            <a:off x="3405443" y="1802543"/>
            <a:ext cx="1453482" cy="214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8AC83BA-2582-4830-95DD-53CB9565A8AC}"/>
              </a:ext>
            </a:extLst>
          </p:cNvPr>
          <p:cNvCxnSpPr>
            <a:cxnSpLocks/>
          </p:cNvCxnSpPr>
          <p:nvPr/>
        </p:nvCxnSpPr>
        <p:spPr>
          <a:xfrm flipH="1" flipV="1">
            <a:off x="1581864" y="2054188"/>
            <a:ext cx="1417301" cy="85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F67C7AC-C57A-480C-ABBB-2C498C068D57}"/>
              </a:ext>
            </a:extLst>
          </p:cNvPr>
          <p:cNvCxnSpPr>
            <a:cxnSpLocks/>
          </p:cNvCxnSpPr>
          <p:nvPr/>
        </p:nvCxnSpPr>
        <p:spPr>
          <a:xfrm flipH="1">
            <a:off x="1575092" y="2360006"/>
            <a:ext cx="1430937" cy="6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82AFA3D-7805-4D63-B5D5-793F8B7588F3}"/>
              </a:ext>
            </a:extLst>
          </p:cNvPr>
          <p:cNvCxnSpPr>
            <a:cxnSpLocks/>
          </p:cNvCxnSpPr>
          <p:nvPr/>
        </p:nvCxnSpPr>
        <p:spPr>
          <a:xfrm flipH="1">
            <a:off x="1556317" y="2571340"/>
            <a:ext cx="1433859" cy="278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FF13710-EB0A-4996-B77B-8109029F6DD8}"/>
              </a:ext>
            </a:extLst>
          </p:cNvPr>
          <p:cNvSpPr/>
          <p:nvPr/>
        </p:nvSpPr>
        <p:spPr>
          <a:xfrm>
            <a:off x="7682992" y="2273947"/>
            <a:ext cx="288032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DB214-82AB-437F-B9B3-D0F899CD59A6}"/>
              </a:ext>
            </a:extLst>
          </p:cNvPr>
          <p:cNvSpPr/>
          <p:nvPr/>
        </p:nvSpPr>
        <p:spPr>
          <a:xfrm>
            <a:off x="7755000" y="2363323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22355BB-325A-4BDF-9D07-4CAC3B08E1D7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764948" y="1726971"/>
            <a:ext cx="1139411" cy="639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5E32E0AD-371A-4BD6-9DA6-71A8F727F84F}"/>
              </a:ext>
            </a:extLst>
          </p:cNvPr>
          <p:cNvSpPr txBox="1"/>
          <p:nvPr/>
        </p:nvSpPr>
        <p:spPr>
          <a:xfrm>
            <a:off x="7904359" y="1265306"/>
            <a:ext cx="1102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Uplink</a:t>
            </a:r>
            <a:r>
              <a:rPr lang="fr-FR" dirty="0"/>
              <a:t> </a:t>
            </a:r>
            <a:r>
              <a:rPr lang="fr-FR" dirty="0" err="1"/>
              <a:t>ethernet</a:t>
            </a:r>
            <a:r>
              <a:rPr lang="fr-FR" dirty="0"/>
              <a:t> partagé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5EB469-2812-4B99-B2CC-EB1FB3818690}"/>
              </a:ext>
            </a:extLst>
          </p:cNvPr>
          <p:cNvSpPr/>
          <p:nvPr/>
        </p:nvSpPr>
        <p:spPr>
          <a:xfrm>
            <a:off x="8174740" y="2273947"/>
            <a:ext cx="288032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22CED4-956C-4736-B670-CF86464E6195}"/>
              </a:ext>
            </a:extLst>
          </p:cNvPr>
          <p:cNvSpPr/>
          <p:nvPr/>
        </p:nvSpPr>
        <p:spPr>
          <a:xfrm>
            <a:off x="8246748" y="3514399"/>
            <a:ext cx="144016" cy="10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8D1A69D-BB4B-4EF4-828B-4B3761C42501}"/>
              </a:ext>
            </a:extLst>
          </p:cNvPr>
          <p:cNvCxnSpPr>
            <a:cxnSpLocks/>
          </p:cNvCxnSpPr>
          <p:nvPr/>
        </p:nvCxnSpPr>
        <p:spPr>
          <a:xfrm flipV="1">
            <a:off x="8316416" y="3628547"/>
            <a:ext cx="0" cy="639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44E35AC5-D83B-489F-9ADB-AD63FFE32AE7}"/>
              </a:ext>
            </a:extLst>
          </p:cNvPr>
          <p:cNvCxnSpPr>
            <a:cxnSpLocks/>
          </p:cNvCxnSpPr>
          <p:nvPr/>
        </p:nvCxnSpPr>
        <p:spPr>
          <a:xfrm flipH="1">
            <a:off x="4810913" y="4220605"/>
            <a:ext cx="35055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C48A761E-9EF2-4CF0-AB7E-878E2A8DA6E5}"/>
              </a:ext>
            </a:extLst>
          </p:cNvPr>
          <p:cNvSpPr txBox="1"/>
          <p:nvPr/>
        </p:nvSpPr>
        <p:spPr>
          <a:xfrm>
            <a:off x="7305968" y="4455483"/>
            <a:ext cx="200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Fibre(s) dédiée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B86ECAC6-A76D-4741-955B-D3EB72F52C10}"/>
              </a:ext>
            </a:extLst>
          </p:cNvPr>
          <p:cNvCxnSpPr>
            <a:cxnSpLocks/>
          </p:cNvCxnSpPr>
          <p:nvPr/>
        </p:nvCxnSpPr>
        <p:spPr>
          <a:xfrm flipH="1">
            <a:off x="1307150" y="3114800"/>
            <a:ext cx="4859157" cy="1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4B99F22B-E221-4FE1-9533-9D94BD275D82}"/>
              </a:ext>
            </a:extLst>
          </p:cNvPr>
          <p:cNvSpPr txBox="1"/>
          <p:nvPr/>
        </p:nvSpPr>
        <p:spPr>
          <a:xfrm>
            <a:off x="1286478" y="3165436"/>
            <a:ext cx="3537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downstream</a:t>
            </a:r>
            <a:r>
              <a:rPr lang="fr-FR" sz="1600" dirty="0"/>
              <a:t> : 1 seul flux </a:t>
            </a:r>
            <a:r>
              <a:rPr lang="fr-FR" sz="1600" b="1" dirty="0"/>
              <a:t>chiffré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6575F7D-11C7-4E4B-92CF-4FC527B4310D}"/>
              </a:ext>
            </a:extLst>
          </p:cNvPr>
          <p:cNvGrpSpPr/>
          <p:nvPr/>
        </p:nvGrpSpPr>
        <p:grpSpPr>
          <a:xfrm>
            <a:off x="4607761" y="4047934"/>
            <a:ext cx="1309242" cy="106532"/>
            <a:chOff x="3462495" y="4047934"/>
            <a:chExt cx="1309242" cy="10653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3608E1D-4B45-45B0-8D08-F1EA5CD41600}"/>
                </a:ext>
              </a:extLst>
            </p:cNvPr>
            <p:cNvSpPr/>
            <p:nvPr/>
          </p:nvSpPr>
          <p:spPr>
            <a:xfrm>
              <a:off x="3462495" y="4047934"/>
              <a:ext cx="216024" cy="10567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6125EF6-D05F-41EE-9C46-F36679EA7BBB}"/>
                </a:ext>
              </a:extLst>
            </p:cNvPr>
            <p:cNvSpPr/>
            <p:nvPr/>
          </p:nvSpPr>
          <p:spPr>
            <a:xfrm>
              <a:off x="3904229" y="4047934"/>
              <a:ext cx="216024" cy="10567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675BF60-5B90-4AF1-99AC-F0652D0740BD}"/>
                </a:ext>
              </a:extLst>
            </p:cNvPr>
            <p:cNvSpPr/>
            <p:nvPr/>
          </p:nvSpPr>
          <p:spPr>
            <a:xfrm>
              <a:off x="3684179" y="4048796"/>
              <a:ext cx="216024" cy="10567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D75E0DD-B025-4DAD-87B0-599A5952FECE}"/>
                </a:ext>
              </a:extLst>
            </p:cNvPr>
            <p:cNvSpPr/>
            <p:nvPr/>
          </p:nvSpPr>
          <p:spPr>
            <a:xfrm>
              <a:off x="4113979" y="4047934"/>
              <a:ext cx="216024" cy="10567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93EAA5C-A38C-46F1-A8F7-031752095D33}"/>
                </a:ext>
              </a:extLst>
            </p:cNvPr>
            <p:cNvSpPr/>
            <p:nvPr/>
          </p:nvSpPr>
          <p:spPr>
            <a:xfrm>
              <a:off x="4555713" y="4047934"/>
              <a:ext cx="216024" cy="10567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992571F-9DD5-4BC7-BCF9-997CBB16AB69}"/>
                </a:ext>
              </a:extLst>
            </p:cNvPr>
            <p:cNvSpPr/>
            <p:nvPr/>
          </p:nvSpPr>
          <p:spPr>
            <a:xfrm>
              <a:off x="4335663" y="4048796"/>
              <a:ext cx="216024" cy="10567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7" name="Groupe 186">
            <a:extLst>
              <a:ext uri="{FF2B5EF4-FFF2-40B4-BE49-F238E27FC236}">
                <a16:creationId xmlns:a16="http://schemas.microsoft.com/office/drawing/2014/main" id="{42351CEF-86E2-48E3-A75F-1F4CAFF16751}"/>
              </a:ext>
            </a:extLst>
          </p:cNvPr>
          <p:cNvGrpSpPr/>
          <p:nvPr/>
        </p:nvGrpSpPr>
        <p:grpSpPr>
          <a:xfrm rot="536779">
            <a:off x="3099378" y="1707003"/>
            <a:ext cx="1717468" cy="109011"/>
            <a:chOff x="2231014" y="1657620"/>
            <a:chExt cx="1717468" cy="10901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58C14C3-14DA-4985-B7BB-B44FB84D08B8}"/>
                </a:ext>
              </a:extLst>
            </p:cNvPr>
            <p:cNvSpPr/>
            <p:nvPr/>
          </p:nvSpPr>
          <p:spPr>
            <a:xfrm>
              <a:off x="3524523" y="1660961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68FF50E-B75E-467B-A664-A5867F22F5AF}"/>
                </a:ext>
              </a:extLst>
            </p:cNvPr>
            <p:cNvSpPr/>
            <p:nvPr/>
          </p:nvSpPr>
          <p:spPr>
            <a:xfrm>
              <a:off x="2663062" y="1657792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B13CE50-36CF-45EC-B00E-DE91BB5709B3}"/>
                </a:ext>
              </a:extLst>
            </p:cNvPr>
            <p:cNvSpPr/>
            <p:nvPr/>
          </p:nvSpPr>
          <p:spPr>
            <a:xfrm>
              <a:off x="3308514" y="1657620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CC43EF1-BDDD-4883-AA4B-462368AE1225}"/>
                </a:ext>
              </a:extLst>
            </p:cNvPr>
            <p:cNvSpPr/>
            <p:nvPr/>
          </p:nvSpPr>
          <p:spPr>
            <a:xfrm>
              <a:off x="2879086" y="1657792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3C9C466-2AE1-4064-8CB5-EE08FDC15272}"/>
                </a:ext>
              </a:extLst>
            </p:cNvPr>
            <p:cNvSpPr/>
            <p:nvPr/>
          </p:nvSpPr>
          <p:spPr>
            <a:xfrm>
              <a:off x="3094650" y="1657792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E272F3-035A-46F0-B0D3-D2C477BAE382}"/>
                </a:ext>
              </a:extLst>
            </p:cNvPr>
            <p:cNvSpPr/>
            <p:nvPr/>
          </p:nvSpPr>
          <p:spPr>
            <a:xfrm>
              <a:off x="2231014" y="1657792"/>
              <a:ext cx="216024" cy="105670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33F178F-E9C7-4E98-B290-C66E3993CE5C}"/>
                </a:ext>
              </a:extLst>
            </p:cNvPr>
            <p:cNvSpPr/>
            <p:nvPr/>
          </p:nvSpPr>
          <p:spPr>
            <a:xfrm>
              <a:off x="2447038" y="1657792"/>
              <a:ext cx="216024" cy="105670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16F2EDD-16C9-4BF2-A7E3-FC31F8373F2D}"/>
                </a:ext>
              </a:extLst>
            </p:cNvPr>
            <p:cNvSpPr/>
            <p:nvPr/>
          </p:nvSpPr>
          <p:spPr>
            <a:xfrm>
              <a:off x="3732458" y="1657620"/>
              <a:ext cx="216024" cy="10567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6" name="Groupe 185">
            <a:extLst>
              <a:ext uri="{FF2B5EF4-FFF2-40B4-BE49-F238E27FC236}">
                <a16:creationId xmlns:a16="http://schemas.microsoft.com/office/drawing/2014/main" id="{E4C6B5CA-D599-492A-85CE-2FBAB76E6963}"/>
              </a:ext>
            </a:extLst>
          </p:cNvPr>
          <p:cNvGrpSpPr/>
          <p:nvPr/>
        </p:nvGrpSpPr>
        <p:grpSpPr>
          <a:xfrm>
            <a:off x="3118136" y="2373500"/>
            <a:ext cx="1717468" cy="109011"/>
            <a:chOff x="1953840" y="2550146"/>
            <a:chExt cx="1717468" cy="109011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4615D02-A61B-495A-ADF4-24A0F16BA251}"/>
                </a:ext>
              </a:extLst>
            </p:cNvPr>
            <p:cNvSpPr/>
            <p:nvPr/>
          </p:nvSpPr>
          <p:spPr>
            <a:xfrm>
              <a:off x="3247349" y="2553487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5E7AA79-5FF9-473F-BCAA-F0A244859525}"/>
                </a:ext>
              </a:extLst>
            </p:cNvPr>
            <p:cNvSpPr/>
            <p:nvPr/>
          </p:nvSpPr>
          <p:spPr>
            <a:xfrm>
              <a:off x="2385888" y="2550318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8043556-71EE-4752-80A5-903351D31E80}"/>
                </a:ext>
              </a:extLst>
            </p:cNvPr>
            <p:cNvSpPr/>
            <p:nvPr/>
          </p:nvSpPr>
          <p:spPr>
            <a:xfrm>
              <a:off x="3031340" y="2550146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D4D3E6C-3550-4B9E-87DF-655E4ABA1453}"/>
                </a:ext>
              </a:extLst>
            </p:cNvPr>
            <p:cNvSpPr/>
            <p:nvPr/>
          </p:nvSpPr>
          <p:spPr>
            <a:xfrm>
              <a:off x="2601912" y="2550318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4BF7442-5581-4A1B-BD21-7B0C8FF8BA09}"/>
                </a:ext>
              </a:extLst>
            </p:cNvPr>
            <p:cNvSpPr/>
            <p:nvPr/>
          </p:nvSpPr>
          <p:spPr>
            <a:xfrm>
              <a:off x="2817476" y="2550318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69B5998-DEC7-4046-86BC-2F6C15D74FF9}"/>
                </a:ext>
              </a:extLst>
            </p:cNvPr>
            <p:cNvSpPr/>
            <p:nvPr/>
          </p:nvSpPr>
          <p:spPr>
            <a:xfrm>
              <a:off x="1953840" y="2550318"/>
              <a:ext cx="216024" cy="105670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981E604-1890-48C6-BBF3-220008EFB080}"/>
                </a:ext>
              </a:extLst>
            </p:cNvPr>
            <p:cNvSpPr/>
            <p:nvPr/>
          </p:nvSpPr>
          <p:spPr>
            <a:xfrm>
              <a:off x="2169864" y="2550318"/>
              <a:ext cx="216024" cy="105670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43783D-4118-4BF1-8D45-F662FC352C6D}"/>
                </a:ext>
              </a:extLst>
            </p:cNvPr>
            <p:cNvSpPr/>
            <p:nvPr/>
          </p:nvSpPr>
          <p:spPr>
            <a:xfrm>
              <a:off x="3455284" y="2550146"/>
              <a:ext cx="216024" cy="10567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C18E4FB3-ABB8-4EA7-984B-2DE037E83177}"/>
              </a:ext>
            </a:extLst>
          </p:cNvPr>
          <p:cNvGrpSpPr/>
          <p:nvPr/>
        </p:nvGrpSpPr>
        <p:grpSpPr>
          <a:xfrm rot="21022535">
            <a:off x="1208648" y="2577129"/>
            <a:ext cx="1717468" cy="109011"/>
            <a:chOff x="44743" y="2807434"/>
            <a:chExt cx="1717468" cy="109011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367764-9176-4259-8553-8C0A119A7492}"/>
                </a:ext>
              </a:extLst>
            </p:cNvPr>
            <p:cNvSpPr/>
            <p:nvPr/>
          </p:nvSpPr>
          <p:spPr>
            <a:xfrm>
              <a:off x="1338252" y="2810775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989F85D-6AD1-4573-9FA2-3941BA683008}"/>
                </a:ext>
              </a:extLst>
            </p:cNvPr>
            <p:cNvSpPr/>
            <p:nvPr/>
          </p:nvSpPr>
          <p:spPr>
            <a:xfrm>
              <a:off x="476791" y="2807606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3A2046E-7DA4-4511-9599-C4F7C56D688A}"/>
                </a:ext>
              </a:extLst>
            </p:cNvPr>
            <p:cNvSpPr/>
            <p:nvPr/>
          </p:nvSpPr>
          <p:spPr>
            <a:xfrm>
              <a:off x="1122243" y="2807434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68B4547-586B-4168-8970-7E0A18E8BC16}"/>
                </a:ext>
              </a:extLst>
            </p:cNvPr>
            <p:cNvSpPr/>
            <p:nvPr/>
          </p:nvSpPr>
          <p:spPr>
            <a:xfrm>
              <a:off x="692815" y="2807606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38A4111-6B65-4231-BAF9-8F5570073FB5}"/>
                </a:ext>
              </a:extLst>
            </p:cNvPr>
            <p:cNvSpPr/>
            <p:nvPr/>
          </p:nvSpPr>
          <p:spPr>
            <a:xfrm>
              <a:off x="908379" y="2807606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7E7C0AD-E5DF-4311-9560-4BC37172B55E}"/>
                </a:ext>
              </a:extLst>
            </p:cNvPr>
            <p:cNvSpPr/>
            <p:nvPr/>
          </p:nvSpPr>
          <p:spPr>
            <a:xfrm>
              <a:off x="44743" y="2807606"/>
              <a:ext cx="216024" cy="105670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BE4FEA5-EECC-4401-986F-B9E269BC87ED}"/>
                </a:ext>
              </a:extLst>
            </p:cNvPr>
            <p:cNvSpPr/>
            <p:nvPr/>
          </p:nvSpPr>
          <p:spPr>
            <a:xfrm>
              <a:off x="260767" y="2807606"/>
              <a:ext cx="216024" cy="105670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4AB9979-A52B-4389-B7C2-42F72DE24A80}"/>
                </a:ext>
              </a:extLst>
            </p:cNvPr>
            <p:cNvSpPr/>
            <p:nvPr/>
          </p:nvSpPr>
          <p:spPr>
            <a:xfrm>
              <a:off x="1546187" y="2807434"/>
              <a:ext cx="216024" cy="10567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9" name="Groupe 188">
            <a:extLst>
              <a:ext uri="{FF2B5EF4-FFF2-40B4-BE49-F238E27FC236}">
                <a16:creationId xmlns:a16="http://schemas.microsoft.com/office/drawing/2014/main" id="{179C6FDB-EB67-450D-B51C-3B8A1F5289D1}"/>
              </a:ext>
            </a:extLst>
          </p:cNvPr>
          <p:cNvGrpSpPr/>
          <p:nvPr/>
        </p:nvGrpSpPr>
        <p:grpSpPr>
          <a:xfrm rot="283407">
            <a:off x="5176415" y="2164080"/>
            <a:ext cx="1719512" cy="107263"/>
            <a:chOff x="3816448" y="2121114"/>
            <a:chExt cx="1719512" cy="10726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038A936-C91D-43EE-936F-7BACDB7037FE}"/>
                </a:ext>
              </a:extLst>
            </p:cNvPr>
            <p:cNvSpPr/>
            <p:nvPr/>
          </p:nvSpPr>
          <p:spPr>
            <a:xfrm>
              <a:off x="5109957" y="2121114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EF80B9A-8C99-44B9-B9C9-39A1BCEFC268}"/>
                </a:ext>
              </a:extLst>
            </p:cNvPr>
            <p:cNvSpPr/>
            <p:nvPr/>
          </p:nvSpPr>
          <p:spPr>
            <a:xfrm>
              <a:off x="4248496" y="2122707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A16F3BA-F7EF-49B9-BCA0-CECECDA86872}"/>
                </a:ext>
              </a:extLst>
            </p:cNvPr>
            <p:cNvSpPr/>
            <p:nvPr/>
          </p:nvSpPr>
          <p:spPr>
            <a:xfrm>
              <a:off x="4893948" y="2122535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4C2F7F3-FA61-4825-8946-09C877217877}"/>
                </a:ext>
              </a:extLst>
            </p:cNvPr>
            <p:cNvSpPr/>
            <p:nvPr/>
          </p:nvSpPr>
          <p:spPr>
            <a:xfrm>
              <a:off x="4464520" y="2122707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5CAB246-5CEC-4DA9-9A03-B96A3CFB4D48}"/>
                </a:ext>
              </a:extLst>
            </p:cNvPr>
            <p:cNvSpPr/>
            <p:nvPr/>
          </p:nvSpPr>
          <p:spPr>
            <a:xfrm>
              <a:off x="4680084" y="2122707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E8E0A92-AAEA-42A7-9AA1-9A8E52653FCA}"/>
                </a:ext>
              </a:extLst>
            </p:cNvPr>
            <p:cNvSpPr/>
            <p:nvPr/>
          </p:nvSpPr>
          <p:spPr>
            <a:xfrm>
              <a:off x="3816448" y="2122707"/>
              <a:ext cx="216024" cy="105670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A35EB82-EFC4-4203-A8AC-B95335D3E5F8}"/>
                </a:ext>
              </a:extLst>
            </p:cNvPr>
            <p:cNvSpPr/>
            <p:nvPr/>
          </p:nvSpPr>
          <p:spPr>
            <a:xfrm>
              <a:off x="4032472" y="2122707"/>
              <a:ext cx="216024" cy="105670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6362E-F0F7-477E-A0DE-9F937B3F57D3}"/>
                </a:ext>
              </a:extLst>
            </p:cNvPr>
            <p:cNvSpPr/>
            <p:nvPr/>
          </p:nvSpPr>
          <p:spPr>
            <a:xfrm>
              <a:off x="5319936" y="2122535"/>
              <a:ext cx="216024" cy="10567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AD6EB6D9-2C21-419E-9822-FF4A79F25197}"/>
              </a:ext>
            </a:extLst>
          </p:cNvPr>
          <p:cNvCxnSpPr>
            <a:cxnSpLocks/>
          </p:cNvCxnSpPr>
          <p:nvPr/>
        </p:nvCxnSpPr>
        <p:spPr>
          <a:xfrm flipH="1">
            <a:off x="4379365" y="4102966"/>
            <a:ext cx="1731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D2558AB-8653-44E4-B22A-2D8A038C9402}"/>
              </a:ext>
            </a:extLst>
          </p:cNvPr>
          <p:cNvSpPr/>
          <p:nvPr/>
        </p:nvSpPr>
        <p:spPr>
          <a:xfrm rot="350461">
            <a:off x="2539444" y="1907018"/>
            <a:ext cx="216024" cy="1056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58CCD69-FAC8-4F66-A55C-3AD9568CBFFE}"/>
              </a:ext>
            </a:extLst>
          </p:cNvPr>
          <p:cNvSpPr/>
          <p:nvPr/>
        </p:nvSpPr>
        <p:spPr>
          <a:xfrm rot="350461">
            <a:off x="1682778" y="1816196"/>
            <a:ext cx="216024" cy="1056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37E67C-EF3D-46AE-9A69-F72D87180C9C}"/>
              </a:ext>
            </a:extLst>
          </p:cNvPr>
          <p:cNvSpPr/>
          <p:nvPr/>
        </p:nvSpPr>
        <p:spPr>
          <a:xfrm rot="350461">
            <a:off x="2324896" y="1881711"/>
            <a:ext cx="216024" cy="1056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D34C217-E5B0-4D4A-8071-5D19D155EFBA}"/>
              </a:ext>
            </a:extLst>
          </p:cNvPr>
          <p:cNvSpPr/>
          <p:nvPr/>
        </p:nvSpPr>
        <p:spPr>
          <a:xfrm rot="350461">
            <a:off x="1897680" y="1838180"/>
            <a:ext cx="216024" cy="1056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93B1330-7A88-45CE-A280-EE54E054B0DD}"/>
              </a:ext>
            </a:extLst>
          </p:cNvPr>
          <p:cNvSpPr/>
          <p:nvPr/>
        </p:nvSpPr>
        <p:spPr>
          <a:xfrm rot="350461">
            <a:off x="2112125" y="1860118"/>
            <a:ext cx="216024" cy="1056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9F70064-B432-4A4C-8C21-767F5958020D}"/>
              </a:ext>
            </a:extLst>
          </p:cNvPr>
          <p:cNvSpPr/>
          <p:nvPr/>
        </p:nvSpPr>
        <p:spPr>
          <a:xfrm rot="350461">
            <a:off x="1252973" y="1772227"/>
            <a:ext cx="216024" cy="105670"/>
          </a:xfrm>
          <a:prstGeom prst="rect">
            <a:avLst/>
          </a:prstGeom>
          <a:solidFill>
            <a:srgbClr val="FF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3FCEC38-99F4-4198-9C75-80DDF4FEA12D}"/>
              </a:ext>
            </a:extLst>
          </p:cNvPr>
          <p:cNvSpPr/>
          <p:nvPr/>
        </p:nvSpPr>
        <p:spPr>
          <a:xfrm rot="350461">
            <a:off x="1467876" y="1794211"/>
            <a:ext cx="216024" cy="105670"/>
          </a:xfrm>
          <a:prstGeom prst="rect">
            <a:avLst/>
          </a:prstGeom>
          <a:solidFill>
            <a:srgbClr val="FF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728FFA0-470D-4D08-B099-6F954E18E5EA}"/>
              </a:ext>
            </a:extLst>
          </p:cNvPr>
          <p:cNvSpPr/>
          <p:nvPr/>
        </p:nvSpPr>
        <p:spPr>
          <a:xfrm rot="350461">
            <a:off x="2746639" y="1924856"/>
            <a:ext cx="216024" cy="10567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61F79F71-C05E-400D-BD82-91843B7086BB}"/>
              </a:ext>
            </a:extLst>
          </p:cNvPr>
          <p:cNvSpPr txBox="1"/>
          <p:nvPr/>
        </p:nvSpPr>
        <p:spPr>
          <a:xfrm>
            <a:off x="1307439" y="4050618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P2P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1 seul flux up et down</a:t>
            </a:r>
          </a:p>
        </p:txBody>
      </p:sp>
      <p:cxnSp>
        <p:nvCxnSpPr>
          <p:cNvPr id="167" name="Connecteur droit avec flèche 166">
            <a:extLst>
              <a:ext uri="{FF2B5EF4-FFF2-40B4-BE49-F238E27FC236}">
                <a16:creationId xmlns:a16="http://schemas.microsoft.com/office/drawing/2014/main" id="{E0AEB7C4-3045-43F6-B289-44B1FAE1BE3A}"/>
              </a:ext>
            </a:extLst>
          </p:cNvPr>
          <p:cNvCxnSpPr/>
          <p:nvPr/>
        </p:nvCxnSpPr>
        <p:spPr>
          <a:xfrm flipH="1" flipV="1">
            <a:off x="7434877" y="4220605"/>
            <a:ext cx="586645" cy="2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485AD042-B4FB-4F57-85E5-14A292024637}"/>
              </a:ext>
            </a:extLst>
          </p:cNvPr>
          <p:cNvGrpSpPr/>
          <p:nvPr/>
        </p:nvGrpSpPr>
        <p:grpSpPr>
          <a:xfrm>
            <a:off x="1153558" y="2223239"/>
            <a:ext cx="1717468" cy="109011"/>
            <a:chOff x="8292" y="2223239"/>
            <a:chExt cx="1717468" cy="109011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C07697B-9668-493A-9C9C-F8EEEA435345}"/>
                </a:ext>
              </a:extLst>
            </p:cNvPr>
            <p:cNvSpPr/>
            <p:nvPr/>
          </p:nvSpPr>
          <p:spPr>
            <a:xfrm>
              <a:off x="1301801" y="2226580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9B60D2D-455C-4FFD-A22B-0BC5C1CFF18C}"/>
                </a:ext>
              </a:extLst>
            </p:cNvPr>
            <p:cNvSpPr/>
            <p:nvPr/>
          </p:nvSpPr>
          <p:spPr>
            <a:xfrm>
              <a:off x="440340" y="2223411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CC2F4E6-9CF0-41B0-AC68-EA407D631F60}"/>
                </a:ext>
              </a:extLst>
            </p:cNvPr>
            <p:cNvSpPr/>
            <p:nvPr/>
          </p:nvSpPr>
          <p:spPr>
            <a:xfrm>
              <a:off x="1085792" y="2223239"/>
              <a:ext cx="216024" cy="10567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E4A44EE-19DD-42E1-9D16-7C0C2355F3E1}"/>
                </a:ext>
              </a:extLst>
            </p:cNvPr>
            <p:cNvSpPr/>
            <p:nvPr/>
          </p:nvSpPr>
          <p:spPr>
            <a:xfrm>
              <a:off x="656364" y="2223411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F4089BE-2879-4CF1-AEAA-B6E8B14945A3}"/>
                </a:ext>
              </a:extLst>
            </p:cNvPr>
            <p:cNvSpPr/>
            <p:nvPr/>
          </p:nvSpPr>
          <p:spPr>
            <a:xfrm>
              <a:off x="871928" y="2223411"/>
              <a:ext cx="216024" cy="10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5B61A95-4C52-41E9-AD10-2D99DD28A193}"/>
                </a:ext>
              </a:extLst>
            </p:cNvPr>
            <p:cNvSpPr/>
            <p:nvPr/>
          </p:nvSpPr>
          <p:spPr>
            <a:xfrm>
              <a:off x="8292" y="2223411"/>
              <a:ext cx="216024" cy="105670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20D1CBF-BF76-4E8F-A14C-694FF64DF695}"/>
                </a:ext>
              </a:extLst>
            </p:cNvPr>
            <p:cNvSpPr/>
            <p:nvPr/>
          </p:nvSpPr>
          <p:spPr>
            <a:xfrm>
              <a:off x="224316" y="2223411"/>
              <a:ext cx="216024" cy="105670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6AD24F2-B27B-4834-8EB2-65B648EA8E0F}"/>
                </a:ext>
              </a:extLst>
            </p:cNvPr>
            <p:cNvSpPr/>
            <p:nvPr/>
          </p:nvSpPr>
          <p:spPr>
            <a:xfrm>
              <a:off x="1509736" y="2223239"/>
              <a:ext cx="216024" cy="10567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2" name="ZoneTexte 181">
            <a:extLst>
              <a:ext uri="{FF2B5EF4-FFF2-40B4-BE49-F238E27FC236}">
                <a16:creationId xmlns:a16="http://schemas.microsoft.com/office/drawing/2014/main" id="{D963E6F0-62B0-4043-9AB3-5BBD81208EDD}"/>
              </a:ext>
            </a:extLst>
          </p:cNvPr>
          <p:cNvSpPr txBox="1"/>
          <p:nvPr/>
        </p:nvSpPr>
        <p:spPr>
          <a:xfrm rot="327293">
            <a:off x="5071564" y="2463056"/>
            <a:ext cx="2009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Fibre partagée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D240E38-BA06-4544-9459-89AEB053FF24}"/>
              </a:ext>
            </a:extLst>
          </p:cNvPr>
          <p:cNvSpPr/>
          <p:nvPr/>
        </p:nvSpPr>
        <p:spPr>
          <a:xfrm>
            <a:off x="783258" y="1703794"/>
            <a:ext cx="449575" cy="1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ONT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063B796-86AF-4E33-BC26-28D05A502A09}"/>
              </a:ext>
            </a:extLst>
          </p:cNvPr>
          <p:cNvSpPr/>
          <p:nvPr/>
        </p:nvSpPr>
        <p:spPr>
          <a:xfrm>
            <a:off x="303544" y="1674321"/>
            <a:ext cx="216024" cy="105670"/>
          </a:xfrm>
          <a:prstGeom prst="rect">
            <a:avLst/>
          </a:prstGeom>
          <a:solidFill>
            <a:srgbClr val="FF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C103EDD-5A2A-44DE-A949-5FDE1DA9CEF3}"/>
              </a:ext>
            </a:extLst>
          </p:cNvPr>
          <p:cNvSpPr/>
          <p:nvPr/>
        </p:nvSpPr>
        <p:spPr>
          <a:xfrm>
            <a:off x="518447" y="1677208"/>
            <a:ext cx="216024" cy="105670"/>
          </a:xfrm>
          <a:prstGeom prst="rect">
            <a:avLst/>
          </a:prstGeom>
          <a:solidFill>
            <a:srgbClr val="FFFF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 : coins arrondis 102">
            <a:extLst>
              <a:ext uri="{FF2B5EF4-FFF2-40B4-BE49-F238E27FC236}">
                <a16:creationId xmlns:a16="http://schemas.microsoft.com/office/drawing/2014/main" id="{A44D9EB3-1F9D-498D-A175-F7B850B06678}"/>
              </a:ext>
            </a:extLst>
          </p:cNvPr>
          <p:cNvSpPr/>
          <p:nvPr/>
        </p:nvSpPr>
        <p:spPr>
          <a:xfrm>
            <a:off x="735066" y="2181814"/>
            <a:ext cx="449575" cy="1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ONT</a:t>
            </a:r>
          </a:p>
        </p:txBody>
      </p:sp>
      <p:sp>
        <p:nvSpPr>
          <p:cNvPr id="104" name="Rectangle : coins arrondis 103">
            <a:extLst>
              <a:ext uri="{FF2B5EF4-FFF2-40B4-BE49-F238E27FC236}">
                <a16:creationId xmlns:a16="http://schemas.microsoft.com/office/drawing/2014/main" id="{29544807-AE2F-44DA-89BC-6C8EAC8B65EC}"/>
              </a:ext>
            </a:extLst>
          </p:cNvPr>
          <p:cNvSpPr/>
          <p:nvPr/>
        </p:nvSpPr>
        <p:spPr>
          <a:xfrm>
            <a:off x="770608" y="2691687"/>
            <a:ext cx="449575" cy="1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ONT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9BF976B-71CA-4B64-98D7-EED6056377B1}"/>
              </a:ext>
            </a:extLst>
          </p:cNvPr>
          <p:cNvSpPr/>
          <p:nvPr/>
        </p:nvSpPr>
        <p:spPr>
          <a:xfrm>
            <a:off x="275016" y="2250356"/>
            <a:ext cx="216024" cy="1056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ABA0303-6794-4462-B44C-4DC9D4A93E31}"/>
              </a:ext>
            </a:extLst>
          </p:cNvPr>
          <p:cNvSpPr/>
          <p:nvPr/>
        </p:nvSpPr>
        <p:spPr>
          <a:xfrm>
            <a:off x="489919" y="2253243"/>
            <a:ext cx="216024" cy="1056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C3BC201-B842-4BE8-8F8F-6152081872E7}"/>
              </a:ext>
            </a:extLst>
          </p:cNvPr>
          <p:cNvSpPr/>
          <p:nvPr/>
        </p:nvSpPr>
        <p:spPr>
          <a:xfrm>
            <a:off x="290382" y="2720149"/>
            <a:ext cx="216024" cy="1056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53C8367-2516-4C8E-96BF-AA3E29CD2386}"/>
              </a:ext>
            </a:extLst>
          </p:cNvPr>
          <p:cNvSpPr/>
          <p:nvPr/>
        </p:nvSpPr>
        <p:spPr>
          <a:xfrm>
            <a:off x="505285" y="2723036"/>
            <a:ext cx="216024" cy="1056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 : coins arrondis 108">
            <a:extLst>
              <a:ext uri="{FF2B5EF4-FFF2-40B4-BE49-F238E27FC236}">
                <a16:creationId xmlns:a16="http://schemas.microsoft.com/office/drawing/2014/main" id="{DE3F105F-E7E3-4F0B-A13D-6C0C868863A4}"/>
              </a:ext>
            </a:extLst>
          </p:cNvPr>
          <p:cNvSpPr/>
          <p:nvPr/>
        </p:nvSpPr>
        <p:spPr>
          <a:xfrm>
            <a:off x="2592457" y="1412345"/>
            <a:ext cx="449575" cy="18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ONT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A9925D6-67B2-4100-BA40-0D250DF3D8D2}"/>
              </a:ext>
            </a:extLst>
          </p:cNvPr>
          <p:cNvSpPr/>
          <p:nvPr/>
        </p:nvSpPr>
        <p:spPr>
          <a:xfrm>
            <a:off x="2327646" y="1385759"/>
            <a:ext cx="216024" cy="1056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7BF6131-F178-4578-9F8D-68141477E7AF}"/>
              </a:ext>
            </a:extLst>
          </p:cNvPr>
          <p:cNvSpPr/>
          <p:nvPr/>
        </p:nvSpPr>
        <p:spPr>
          <a:xfrm>
            <a:off x="44991" y="2250056"/>
            <a:ext cx="216024" cy="1056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Triangle isocèle 112">
            <a:extLst>
              <a:ext uri="{FF2B5EF4-FFF2-40B4-BE49-F238E27FC236}">
                <a16:creationId xmlns:a16="http://schemas.microsoft.com/office/drawing/2014/main" id="{F1B4AD7B-22E6-4C62-BFE9-FAD6AB6F6128}"/>
              </a:ext>
            </a:extLst>
          </p:cNvPr>
          <p:cNvSpPr/>
          <p:nvPr/>
        </p:nvSpPr>
        <p:spPr>
          <a:xfrm rot="5400000">
            <a:off x="2625718" y="2225909"/>
            <a:ext cx="915802" cy="19575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Triangle isocèle 113">
            <a:extLst>
              <a:ext uri="{FF2B5EF4-FFF2-40B4-BE49-F238E27FC236}">
                <a16:creationId xmlns:a16="http://schemas.microsoft.com/office/drawing/2014/main" id="{AA9AEACE-F356-4167-8B96-F4CC6B49F932}"/>
              </a:ext>
            </a:extLst>
          </p:cNvPr>
          <p:cNvSpPr/>
          <p:nvPr/>
        </p:nvSpPr>
        <p:spPr>
          <a:xfrm rot="5400000">
            <a:off x="4517524" y="2185086"/>
            <a:ext cx="915802" cy="19575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49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209994" y="1203598"/>
            <a:ext cx="3857950" cy="3422402"/>
          </a:xfrm>
        </p:spPr>
        <p:txBody>
          <a:bodyPr/>
          <a:lstStyle/>
          <a:p>
            <a:r>
              <a:rPr lang="fr-FR" u="sng" dirty="0">
                <a:solidFill>
                  <a:schemeClr val="tx1"/>
                </a:solidFill>
              </a:rPr>
              <a:t>ONT</a:t>
            </a:r>
            <a:r>
              <a:rPr lang="fr-FR" dirty="0">
                <a:solidFill>
                  <a:schemeClr val="tx1"/>
                </a:solidFill>
              </a:rPr>
              <a:t> : </a:t>
            </a:r>
            <a:r>
              <a:rPr lang="fr-FR" b="1" u="sng" cap="none" dirty="0">
                <a:solidFill>
                  <a:schemeClr val="tx1"/>
                </a:solidFill>
              </a:rPr>
              <a:t>O</a:t>
            </a:r>
            <a:r>
              <a:rPr lang="fr-FR" cap="none" dirty="0">
                <a:solidFill>
                  <a:schemeClr val="tx1"/>
                </a:solidFill>
              </a:rPr>
              <a:t>ptical </a:t>
            </a:r>
            <a:r>
              <a:rPr lang="fr-FR" b="1" u="sng" cap="none" dirty="0">
                <a:solidFill>
                  <a:schemeClr val="tx1"/>
                </a:solidFill>
              </a:rPr>
              <a:t>N</a:t>
            </a:r>
            <a:r>
              <a:rPr lang="fr-FR" cap="none" dirty="0">
                <a:solidFill>
                  <a:schemeClr val="tx1"/>
                </a:solidFill>
              </a:rPr>
              <a:t>etwork </a:t>
            </a:r>
            <a:r>
              <a:rPr lang="fr-FR" b="1" u="sng" cap="none" dirty="0">
                <a:solidFill>
                  <a:schemeClr val="tx1"/>
                </a:solidFill>
              </a:rPr>
              <a:t>T</a:t>
            </a:r>
            <a:r>
              <a:rPr lang="fr-FR" cap="none" dirty="0">
                <a:solidFill>
                  <a:schemeClr val="tx1"/>
                </a:solidFill>
              </a:rPr>
              <a:t>erminaison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u="sng" dirty="0">
                <a:solidFill>
                  <a:schemeClr val="tx1"/>
                </a:solidFill>
              </a:rPr>
              <a:t>ONU</a:t>
            </a:r>
            <a:r>
              <a:rPr lang="fr-FR" dirty="0">
                <a:solidFill>
                  <a:schemeClr val="tx1"/>
                </a:solidFill>
              </a:rPr>
              <a:t> : </a:t>
            </a:r>
            <a:r>
              <a:rPr lang="fr-FR" b="1" u="sng" cap="none" dirty="0">
                <a:solidFill>
                  <a:schemeClr val="tx1"/>
                </a:solidFill>
              </a:rPr>
              <a:t>O</a:t>
            </a:r>
            <a:r>
              <a:rPr lang="fr-FR" cap="none" dirty="0">
                <a:solidFill>
                  <a:schemeClr val="tx1"/>
                </a:solidFill>
              </a:rPr>
              <a:t>ptical </a:t>
            </a:r>
            <a:r>
              <a:rPr lang="fr-FR" b="1" u="sng" cap="none" dirty="0">
                <a:solidFill>
                  <a:schemeClr val="tx1"/>
                </a:solidFill>
              </a:rPr>
              <a:t>N</a:t>
            </a:r>
            <a:r>
              <a:rPr lang="fr-FR" cap="none" dirty="0">
                <a:solidFill>
                  <a:schemeClr val="tx1"/>
                </a:solidFill>
              </a:rPr>
              <a:t>etwork </a:t>
            </a:r>
            <a:r>
              <a:rPr lang="fr-FR" b="1" u="sng" cap="none" dirty="0">
                <a:solidFill>
                  <a:schemeClr val="tx1"/>
                </a:solidFill>
              </a:rPr>
              <a:t>U</a:t>
            </a:r>
            <a:r>
              <a:rPr lang="fr-FR" cap="none" dirty="0">
                <a:solidFill>
                  <a:schemeClr val="tx1"/>
                </a:solidFill>
              </a:rPr>
              <a:t>NIT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cap="none" dirty="0">
                <a:solidFill>
                  <a:schemeClr val="tx1"/>
                </a:solidFill>
                <a:sym typeface="Wingdings" panose="05000000000000000000" pitchFamily="2" charset="2"/>
              </a:rPr>
              <a:t>1 ONT </a:t>
            </a:r>
            <a:r>
              <a:rPr lang="fr-FR" cap="none" dirty="0" err="1">
                <a:solidFill>
                  <a:schemeClr val="tx1"/>
                </a:solidFill>
                <a:sym typeface="Wingdings" panose="05000000000000000000" pitchFamily="2" charset="2"/>
              </a:rPr>
              <a:t>is</a:t>
            </a:r>
            <a:r>
              <a:rPr lang="fr-FR" cap="none" dirty="0">
                <a:solidFill>
                  <a:schemeClr val="tx1"/>
                </a:solidFill>
                <a:sym typeface="Wingdings" panose="05000000000000000000" pitchFamily="2" charset="2"/>
              </a:rPr>
              <a:t> a mono user ONU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u="sng" dirty="0">
                <a:solidFill>
                  <a:schemeClr val="tx1"/>
                </a:solidFill>
              </a:rPr>
              <a:t>ODN</a:t>
            </a:r>
            <a:r>
              <a:rPr lang="fr-FR" dirty="0">
                <a:solidFill>
                  <a:schemeClr val="tx1"/>
                </a:solidFill>
              </a:rPr>
              <a:t> : </a:t>
            </a:r>
            <a:r>
              <a:rPr lang="fr-FR" b="1" u="sng" cap="none" dirty="0">
                <a:solidFill>
                  <a:schemeClr val="tx1"/>
                </a:solidFill>
              </a:rPr>
              <a:t>O</a:t>
            </a:r>
            <a:r>
              <a:rPr lang="fr-FR" cap="none" dirty="0">
                <a:solidFill>
                  <a:schemeClr val="tx1"/>
                </a:solidFill>
              </a:rPr>
              <a:t>ptical </a:t>
            </a:r>
            <a:r>
              <a:rPr lang="fr-FR" b="1" u="sng" cap="none" dirty="0">
                <a:solidFill>
                  <a:schemeClr val="tx1"/>
                </a:solidFill>
              </a:rPr>
              <a:t>D</a:t>
            </a:r>
            <a:r>
              <a:rPr lang="fr-FR" cap="none" dirty="0">
                <a:solidFill>
                  <a:schemeClr val="tx1"/>
                </a:solidFill>
              </a:rPr>
              <a:t>istribution </a:t>
            </a:r>
            <a:r>
              <a:rPr lang="fr-FR" b="1" u="sng" cap="none" dirty="0">
                <a:solidFill>
                  <a:schemeClr val="tx1"/>
                </a:solidFill>
              </a:rPr>
              <a:t>N</a:t>
            </a:r>
            <a:r>
              <a:rPr lang="fr-FR" cap="none" dirty="0">
                <a:solidFill>
                  <a:schemeClr val="tx1"/>
                </a:solidFill>
              </a:rPr>
              <a:t>etwork / PON </a:t>
            </a:r>
            <a:r>
              <a:rPr lang="fr-FR" cap="none" dirty="0" err="1">
                <a:solidFill>
                  <a:schemeClr val="tx1"/>
                </a:solidFill>
              </a:rPr>
              <a:t>tree</a:t>
            </a:r>
            <a:endParaRPr lang="fr-FR" cap="none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u="sng" dirty="0">
                <a:solidFill>
                  <a:schemeClr val="tx1"/>
                </a:solidFill>
              </a:rPr>
              <a:t>Olt</a:t>
            </a:r>
            <a:r>
              <a:rPr lang="fr-FR" dirty="0">
                <a:solidFill>
                  <a:schemeClr val="tx1"/>
                </a:solidFill>
              </a:rPr>
              <a:t> : </a:t>
            </a:r>
            <a:r>
              <a:rPr lang="fr-FR" b="1" u="sng" cap="none" dirty="0">
                <a:solidFill>
                  <a:schemeClr val="tx1"/>
                </a:solidFill>
              </a:rPr>
              <a:t>O</a:t>
            </a:r>
            <a:r>
              <a:rPr lang="fr-FR" cap="none" dirty="0">
                <a:solidFill>
                  <a:schemeClr val="tx1"/>
                </a:solidFill>
              </a:rPr>
              <a:t>ptical </a:t>
            </a:r>
            <a:r>
              <a:rPr lang="fr-FR" b="1" u="sng" cap="none" dirty="0">
                <a:solidFill>
                  <a:schemeClr val="tx1"/>
                </a:solidFill>
              </a:rPr>
              <a:t>L</a:t>
            </a:r>
            <a:r>
              <a:rPr lang="fr-FR" cap="none" dirty="0">
                <a:solidFill>
                  <a:schemeClr val="tx1"/>
                </a:solidFill>
              </a:rPr>
              <a:t>ine </a:t>
            </a:r>
            <a:r>
              <a:rPr lang="fr-FR" b="1" u="sng" cap="none" dirty="0" err="1">
                <a:solidFill>
                  <a:schemeClr val="tx1"/>
                </a:solidFill>
              </a:rPr>
              <a:t>T</a:t>
            </a:r>
            <a:r>
              <a:rPr lang="fr-FR" cap="none" dirty="0" err="1">
                <a:solidFill>
                  <a:schemeClr val="tx1"/>
                </a:solidFill>
              </a:rPr>
              <a:t>ermination</a:t>
            </a:r>
            <a:endParaRPr lang="fr-FR" cap="none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4"/>
            <a:ext cx="8280000" cy="628258"/>
          </a:xfrm>
        </p:spPr>
        <p:txBody>
          <a:bodyPr/>
          <a:lstStyle/>
          <a:p>
            <a:r>
              <a:rPr lang="fr-FR" dirty="0"/>
              <a:t>PON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elements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F31E959-2067-4367-84DA-90349F1EED44}"/>
              </a:ext>
            </a:extLst>
          </p:cNvPr>
          <p:cNvCxnSpPr/>
          <p:nvPr/>
        </p:nvCxnSpPr>
        <p:spPr>
          <a:xfrm>
            <a:off x="4283968" y="1275606"/>
            <a:ext cx="3456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6C4D361-BC64-49E9-944D-C5983BF3185C}"/>
              </a:ext>
            </a:extLst>
          </p:cNvPr>
          <p:cNvSpPr txBox="1"/>
          <p:nvPr/>
        </p:nvSpPr>
        <p:spPr>
          <a:xfrm>
            <a:off x="5783545" y="9097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amont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8EEF8D5-6EEE-49A0-AE42-68EEEB1274C7}"/>
              </a:ext>
            </a:extLst>
          </p:cNvPr>
          <p:cNvCxnSpPr>
            <a:cxnSpLocks/>
          </p:cNvCxnSpPr>
          <p:nvPr/>
        </p:nvCxnSpPr>
        <p:spPr>
          <a:xfrm flipH="1">
            <a:off x="4255807" y="1632795"/>
            <a:ext cx="3431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C4DC3F92-6CEC-4235-99DC-03D5C882F528}"/>
              </a:ext>
            </a:extLst>
          </p:cNvPr>
          <p:cNvSpPr txBox="1"/>
          <p:nvPr/>
        </p:nvSpPr>
        <p:spPr>
          <a:xfrm>
            <a:off x="5940152" y="1298864"/>
            <a:ext cx="85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aval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0E2258F-A2A3-4E7E-95C4-B87871A83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1" y="1904032"/>
            <a:ext cx="5081377" cy="3187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752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PON Variations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23</a:t>
            </a:fld>
            <a:endParaRPr lang="fr-FR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0D580008-AD41-4922-8FFA-A7F65623DE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115875"/>
              </p:ext>
            </p:extLst>
          </p:nvPr>
        </p:nvGraphicFramePr>
        <p:xfrm>
          <a:off x="990907" y="2571750"/>
          <a:ext cx="7414184" cy="20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884">
                  <a:extLst>
                    <a:ext uri="{9D8B030D-6E8A-4147-A177-3AD203B41FA5}">
                      <a16:colId xmlns:a16="http://schemas.microsoft.com/office/drawing/2014/main" val="4292333430"/>
                    </a:ext>
                  </a:extLst>
                </a:gridCol>
                <a:gridCol w="1227455">
                  <a:extLst>
                    <a:ext uri="{9D8B030D-6E8A-4147-A177-3AD203B41FA5}">
                      <a16:colId xmlns:a16="http://schemas.microsoft.com/office/drawing/2014/main" val="3919997242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74047579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726078092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523121331"/>
                    </a:ext>
                  </a:extLst>
                </a:gridCol>
                <a:gridCol w="2624455">
                  <a:extLst>
                    <a:ext uri="{9D8B030D-6E8A-4147-A177-3AD203B41FA5}">
                      <a16:colId xmlns:a16="http://schemas.microsoft.com/office/drawing/2014/main" val="125710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</a:t>
                      </a:r>
                      <a:br>
                        <a:rPr lang="en-GB" sz="1050" dirty="0"/>
                      </a:br>
                      <a:r>
                        <a:rPr lang="en-GB" sz="1050" dirty="0"/>
                        <a:t>(downlink)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Rate</a:t>
                      </a:r>
                      <a:br>
                        <a:rPr lang="en-GB" sz="1050" dirty="0"/>
                      </a:br>
                      <a:r>
                        <a:rPr lang="en-GB" sz="1050" dirty="0"/>
                        <a:t>(uplink)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88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/>
                        <a:t>B-PON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Broadband-PON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622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ITU-G.983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5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/>
                        <a:t>A-PON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ATM-PON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Almost not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96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/>
                        <a:t>E-PON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Ethernet-PON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IEEE 802.3ah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Based on Ethernet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8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/>
                        <a:t>G-PON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Gigabit-PON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2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2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ITU-G.984</a:t>
                      </a:r>
                    </a:p>
                    <a:p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To replace B-PON</a:t>
                      </a:r>
                    </a:p>
                    <a:p>
                      <a:r>
                        <a:rPr lang="en-GB" sz="1050" dirty="0"/>
                        <a:t>No full backward compatibility however</a:t>
                      </a:r>
                    </a:p>
                    <a:p>
                      <a:r>
                        <a:rPr lang="en-GB" sz="1050" dirty="0"/>
                        <a:t>Supports various protocols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323798"/>
                  </a:ext>
                </a:extLst>
              </a:tr>
            </a:tbl>
          </a:graphicData>
        </a:graphic>
      </p:graphicFrame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C0B7A8B1-99BC-49BC-AD7A-F5697F412381}"/>
              </a:ext>
            </a:extLst>
          </p:cNvPr>
          <p:cNvSpPr txBox="1">
            <a:spLocks/>
          </p:cNvSpPr>
          <p:nvPr/>
        </p:nvSpPr>
        <p:spPr bwMode="gray">
          <a:xfrm>
            <a:off x="557998" y="915566"/>
            <a:ext cx="6246250" cy="37104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metropolitan network  architecture</a:t>
            </a:r>
          </a:p>
          <a:p>
            <a:pPr lvl="1"/>
            <a:r>
              <a:rPr lang="en-GB" dirty="0"/>
              <a:t>Corresponds to levels 1-2 in the OSI network architecture</a:t>
            </a:r>
          </a:p>
          <a:p>
            <a:pPr lvl="1"/>
            <a:r>
              <a:rPr lang="en-GB" dirty="0"/>
              <a:t>Developed for high rate internet networks</a:t>
            </a:r>
          </a:p>
          <a:p>
            <a:pPr lvl="1"/>
            <a:r>
              <a:rPr lang="en-GB" dirty="0"/>
              <a:t>Supports usually both IP and ATM (secondary)</a:t>
            </a:r>
          </a:p>
          <a:p>
            <a:pPr lvl="1"/>
            <a:endParaRPr lang="en-GB" dirty="0"/>
          </a:p>
          <a:p>
            <a:r>
              <a:rPr lang="en-GB" dirty="0"/>
              <a:t>An architecture that evolved</a:t>
            </a:r>
          </a:p>
          <a:p>
            <a:pPr lvl="1"/>
            <a:r>
              <a:rPr lang="en-GB" dirty="0"/>
              <a:t>Several solutions were developed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19BCCD4-05C4-4870-902B-3770A57B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784225"/>
            <a:ext cx="2857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01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557999" y="1131590"/>
            <a:ext cx="5886209" cy="3494410"/>
          </a:xfrm>
        </p:spPr>
        <p:txBody>
          <a:bodyPr/>
          <a:lstStyle/>
          <a:p>
            <a:endParaRPr lang="fr-FR" cap="none" dirty="0">
              <a:solidFill>
                <a:schemeClr val="tx1"/>
              </a:solidFill>
            </a:endParaRPr>
          </a:p>
          <a:p>
            <a:r>
              <a:rPr lang="fr-FR" b="1" cap="none" dirty="0">
                <a:solidFill>
                  <a:schemeClr val="tx1"/>
                </a:solidFill>
              </a:rPr>
              <a:t>APON</a:t>
            </a:r>
            <a:r>
              <a:rPr lang="fr-FR" cap="none" dirty="0">
                <a:solidFill>
                  <a:schemeClr val="tx1"/>
                </a:solidFill>
              </a:rPr>
              <a:t> : </a:t>
            </a:r>
            <a:r>
              <a:rPr lang="fr-FR" b="1" u="sng" cap="none" dirty="0">
                <a:solidFill>
                  <a:schemeClr val="tx1"/>
                </a:solidFill>
              </a:rPr>
              <a:t>A</a:t>
            </a:r>
            <a:r>
              <a:rPr lang="fr-FR" cap="none" dirty="0">
                <a:solidFill>
                  <a:schemeClr val="tx1"/>
                </a:solidFill>
              </a:rPr>
              <a:t>TM </a:t>
            </a:r>
            <a:r>
              <a:rPr lang="fr-FR" b="1" u="sng" cap="none" dirty="0">
                <a:solidFill>
                  <a:schemeClr val="tx1"/>
                </a:solidFill>
              </a:rPr>
              <a:t>PON</a:t>
            </a:r>
            <a:r>
              <a:rPr lang="fr-FR" cap="none" dirty="0">
                <a:solidFill>
                  <a:schemeClr val="tx1"/>
                </a:solidFill>
              </a:rPr>
              <a:t> - 1999</a:t>
            </a:r>
          </a:p>
          <a:p>
            <a:r>
              <a:rPr lang="fr-FR" b="1" cap="none" dirty="0">
                <a:solidFill>
                  <a:schemeClr val="tx1"/>
                </a:solidFill>
              </a:rPr>
              <a:t>BPON</a:t>
            </a:r>
            <a:r>
              <a:rPr lang="fr-FR" cap="none" dirty="0">
                <a:solidFill>
                  <a:schemeClr val="tx1"/>
                </a:solidFill>
              </a:rPr>
              <a:t> : </a:t>
            </a:r>
            <a:r>
              <a:rPr lang="fr-FR" b="1" u="sng" cap="none" dirty="0">
                <a:solidFill>
                  <a:schemeClr val="tx1"/>
                </a:solidFill>
              </a:rPr>
              <a:t>B</a:t>
            </a:r>
            <a:r>
              <a:rPr lang="fr-FR" cap="none" dirty="0">
                <a:solidFill>
                  <a:schemeClr val="tx1"/>
                </a:solidFill>
              </a:rPr>
              <a:t>roadband </a:t>
            </a:r>
            <a:r>
              <a:rPr lang="fr-FR" b="1" u="sng" cap="none" dirty="0">
                <a:solidFill>
                  <a:schemeClr val="tx1"/>
                </a:solidFill>
              </a:rPr>
              <a:t>PON</a:t>
            </a:r>
            <a:r>
              <a:rPr lang="fr-FR" cap="none" dirty="0">
                <a:solidFill>
                  <a:schemeClr val="tx1"/>
                </a:solidFill>
              </a:rPr>
              <a:t> / </a:t>
            </a:r>
            <a:r>
              <a:rPr lang="fr-FR" cap="none" dirty="0" err="1">
                <a:solidFill>
                  <a:schemeClr val="tx1"/>
                </a:solidFill>
              </a:rPr>
              <a:t>includes</a:t>
            </a:r>
            <a:r>
              <a:rPr lang="fr-FR" cap="none" dirty="0">
                <a:solidFill>
                  <a:schemeClr val="tx1"/>
                </a:solidFill>
              </a:rPr>
              <a:t> APON </a:t>
            </a:r>
          </a:p>
          <a:p>
            <a:r>
              <a:rPr lang="fr-FR" cap="none" dirty="0" err="1">
                <a:solidFill>
                  <a:schemeClr val="tx1"/>
                </a:solidFill>
              </a:rPr>
              <a:t>Based</a:t>
            </a:r>
            <a:r>
              <a:rPr lang="fr-FR" cap="none" dirty="0">
                <a:solidFill>
                  <a:schemeClr val="tx1"/>
                </a:solidFill>
              </a:rPr>
              <a:t> on G.983 </a:t>
            </a:r>
            <a:r>
              <a:rPr lang="fr-FR" cap="none" dirty="0" err="1">
                <a:solidFill>
                  <a:schemeClr val="tx1"/>
                </a:solidFill>
              </a:rPr>
              <a:t>series</a:t>
            </a:r>
            <a:endParaRPr lang="fr-FR" cap="none" dirty="0">
              <a:solidFill>
                <a:schemeClr val="tx1"/>
              </a:solidFill>
            </a:endParaRPr>
          </a:p>
          <a:p>
            <a:endParaRPr lang="fr-FR" u="sng" cap="none" dirty="0">
              <a:solidFill>
                <a:schemeClr val="tx1"/>
              </a:solidFill>
            </a:endParaRPr>
          </a:p>
          <a:p>
            <a:r>
              <a:rPr lang="fr-FR" u="sng" cap="none" dirty="0">
                <a:solidFill>
                  <a:schemeClr val="tx1"/>
                </a:solidFill>
              </a:rPr>
              <a:t>Rates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cap="none" dirty="0">
                <a:solidFill>
                  <a:schemeClr val="tx1"/>
                </a:solidFill>
              </a:rPr>
              <a:t>155/622 </a:t>
            </a:r>
            <a:r>
              <a:rPr lang="fr-FR" cap="none" dirty="0" err="1">
                <a:solidFill>
                  <a:schemeClr val="tx1"/>
                </a:solidFill>
              </a:rPr>
              <a:t>mbps</a:t>
            </a:r>
            <a:r>
              <a:rPr lang="fr-FR" cap="none" dirty="0">
                <a:solidFill>
                  <a:schemeClr val="tx1"/>
                </a:solidFill>
              </a:rPr>
              <a:t> down / 155mbps en up (APON)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cap="none" dirty="0">
                <a:solidFill>
                  <a:schemeClr val="tx1"/>
                </a:solidFill>
              </a:rPr>
              <a:t>1,2 </a:t>
            </a:r>
            <a:r>
              <a:rPr lang="fr-FR" cap="none" dirty="0" err="1">
                <a:solidFill>
                  <a:schemeClr val="tx1"/>
                </a:solidFill>
              </a:rPr>
              <a:t>Gbps</a:t>
            </a:r>
            <a:r>
              <a:rPr lang="fr-FR" cap="none" dirty="0">
                <a:solidFill>
                  <a:schemeClr val="tx1"/>
                </a:solidFill>
              </a:rPr>
              <a:t> down / 622mbps en UP (BPON)</a:t>
            </a:r>
          </a:p>
          <a:p>
            <a:endParaRPr lang="fr-FR" cap="none" dirty="0">
              <a:solidFill>
                <a:schemeClr val="tx1"/>
              </a:solidFill>
            </a:endParaRPr>
          </a:p>
          <a:p>
            <a:r>
              <a:rPr lang="fr-FR" cap="none" dirty="0" err="1">
                <a:solidFill>
                  <a:schemeClr val="tx1"/>
                </a:solidFill>
              </a:rPr>
              <a:t>Wavelength</a:t>
            </a:r>
            <a:r>
              <a:rPr lang="fr-FR" cap="none" dirty="0">
                <a:solidFill>
                  <a:schemeClr val="tx1"/>
                </a:solidFill>
              </a:rPr>
              <a:t> APON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cap="none" dirty="0" err="1">
                <a:solidFill>
                  <a:schemeClr val="tx1"/>
                </a:solidFill>
              </a:rPr>
              <a:t>Upstream</a:t>
            </a:r>
            <a:r>
              <a:rPr lang="fr-FR" cap="none" dirty="0">
                <a:solidFill>
                  <a:schemeClr val="tx1"/>
                </a:solidFill>
              </a:rPr>
              <a:t> : 1260-1360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cap="none" dirty="0" err="1">
                <a:solidFill>
                  <a:schemeClr val="tx1"/>
                </a:solidFill>
              </a:rPr>
              <a:t>Downstream</a:t>
            </a:r>
            <a:r>
              <a:rPr lang="fr-FR" cap="none" dirty="0">
                <a:solidFill>
                  <a:schemeClr val="tx1"/>
                </a:solidFill>
              </a:rPr>
              <a:t> : 1480- 1580 nm (1 fibre) 1260-1360 (2 fibres)</a:t>
            </a:r>
          </a:p>
          <a:p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/>
              <a:t>APON / BPON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19DD-E603-485D-B43A-0FE97EBF00AE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FE29317-7C6E-4C38-B7CC-81613ED9D763}"/>
              </a:ext>
            </a:extLst>
          </p:cNvPr>
          <p:cNvSpPr txBox="1"/>
          <p:nvPr/>
        </p:nvSpPr>
        <p:spPr>
          <a:xfrm>
            <a:off x="4932040" y="1256229"/>
            <a:ext cx="700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G983.1</a:t>
            </a:r>
          </a:p>
          <a:p>
            <a:r>
              <a:rPr lang="fr-FR" sz="1200" dirty="0"/>
              <a:t>G983.2</a:t>
            </a:r>
          </a:p>
          <a:p>
            <a:r>
              <a:rPr lang="fr-FR" sz="1200" dirty="0"/>
              <a:t>G983.3</a:t>
            </a:r>
          </a:p>
          <a:p>
            <a:r>
              <a:rPr lang="fr-FR" sz="1200" dirty="0"/>
              <a:t>G983.4</a:t>
            </a:r>
          </a:p>
          <a:p>
            <a:r>
              <a:rPr lang="fr-FR" sz="1200" dirty="0"/>
              <a:t>G983.5</a:t>
            </a:r>
          </a:p>
        </p:txBody>
      </p:sp>
    </p:spTree>
    <p:extLst>
      <p:ext uri="{BB962C8B-B14F-4D97-AF65-F5344CB8AC3E}">
        <p14:creationId xmlns:p14="http://schemas.microsoft.com/office/powerpoint/2010/main" val="1580029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557999" y="1419622"/>
            <a:ext cx="8280000" cy="2880320"/>
          </a:xfrm>
        </p:spPr>
        <p:txBody>
          <a:bodyPr/>
          <a:lstStyle/>
          <a:p>
            <a:r>
              <a:rPr lang="fr-FR" b="1" u="sng" cap="none" dirty="0">
                <a:solidFill>
                  <a:schemeClr val="tx1"/>
                </a:solidFill>
              </a:rPr>
              <a:t>G</a:t>
            </a:r>
            <a:r>
              <a:rPr lang="fr-FR" cap="none" dirty="0">
                <a:solidFill>
                  <a:schemeClr val="tx1"/>
                </a:solidFill>
              </a:rPr>
              <a:t>igabit </a:t>
            </a:r>
            <a:r>
              <a:rPr lang="fr-FR" b="1" u="sng" cap="none" dirty="0">
                <a:solidFill>
                  <a:schemeClr val="tx1"/>
                </a:solidFill>
              </a:rPr>
              <a:t>PON</a:t>
            </a:r>
            <a:endParaRPr lang="fr-FR" cap="none" dirty="0">
              <a:solidFill>
                <a:schemeClr val="tx1"/>
              </a:solidFill>
            </a:endParaRPr>
          </a:p>
          <a:p>
            <a:r>
              <a:rPr lang="fr-FR" cap="none" dirty="0">
                <a:solidFill>
                  <a:schemeClr val="tx1"/>
                </a:solidFill>
              </a:rPr>
              <a:t>Basé sur la famille de normes G.984</a:t>
            </a:r>
          </a:p>
          <a:p>
            <a:r>
              <a:rPr lang="fr-FR" cap="none" dirty="0">
                <a:solidFill>
                  <a:schemeClr val="tx1"/>
                </a:solidFill>
              </a:rPr>
              <a:t>TDM</a:t>
            </a:r>
          </a:p>
          <a:p>
            <a:r>
              <a:rPr lang="fr-FR" u="sng" cap="none" dirty="0">
                <a:solidFill>
                  <a:schemeClr val="tx1"/>
                </a:solidFill>
              </a:rPr>
              <a:t>Débit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cap="none" dirty="0" err="1">
                <a:solidFill>
                  <a:schemeClr val="tx1"/>
                </a:solidFill>
              </a:rPr>
              <a:t>Downstream</a:t>
            </a:r>
            <a:r>
              <a:rPr lang="fr-FR" cap="none" dirty="0">
                <a:solidFill>
                  <a:schemeClr val="tx1"/>
                </a:solidFill>
              </a:rPr>
              <a:t> 2488,32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cap="none" dirty="0" err="1">
                <a:solidFill>
                  <a:schemeClr val="tx1"/>
                </a:solidFill>
              </a:rPr>
              <a:t>upstream</a:t>
            </a:r>
            <a:r>
              <a:rPr lang="fr-FR" cap="none" dirty="0">
                <a:solidFill>
                  <a:schemeClr val="tx1"/>
                </a:solidFill>
              </a:rPr>
              <a:t> 1244,16 (max 2488,32)</a:t>
            </a:r>
          </a:p>
          <a:p>
            <a:r>
              <a:rPr lang="fr-FR" u="sng" cap="none" dirty="0">
                <a:solidFill>
                  <a:schemeClr val="tx1"/>
                </a:solidFill>
              </a:rPr>
              <a:t>Longueurs d’onde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cap="none" dirty="0">
                <a:solidFill>
                  <a:schemeClr val="tx1"/>
                </a:solidFill>
              </a:rPr>
              <a:t>1310 nm (</a:t>
            </a:r>
            <a:r>
              <a:rPr lang="fr-FR" cap="none" dirty="0" err="1">
                <a:solidFill>
                  <a:schemeClr val="tx1"/>
                </a:solidFill>
              </a:rPr>
              <a:t>upstream</a:t>
            </a:r>
            <a:r>
              <a:rPr lang="fr-FR" cap="none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cap="none" dirty="0">
                <a:solidFill>
                  <a:schemeClr val="tx1"/>
                </a:solidFill>
              </a:rPr>
              <a:t>1490 nm (</a:t>
            </a:r>
            <a:r>
              <a:rPr lang="fr-FR" cap="none" dirty="0" err="1">
                <a:solidFill>
                  <a:schemeClr val="tx1"/>
                </a:solidFill>
              </a:rPr>
              <a:t>downstream</a:t>
            </a:r>
            <a:r>
              <a:rPr lang="fr-FR" cap="none" dirty="0">
                <a:solidFill>
                  <a:schemeClr val="tx1"/>
                </a:solidFill>
              </a:rPr>
              <a:t>)</a:t>
            </a:r>
          </a:p>
          <a:p>
            <a:endParaRPr lang="fr-FR" dirty="0"/>
          </a:p>
          <a:p>
            <a:r>
              <a:rPr lang="fr-FR" cap="none" dirty="0">
                <a:solidFill>
                  <a:schemeClr val="tx1"/>
                </a:solidFill>
              </a:rPr>
              <a:t>Note : diplex-</a:t>
            </a:r>
            <a:r>
              <a:rPr lang="fr-FR" cap="none" dirty="0" err="1">
                <a:solidFill>
                  <a:schemeClr val="tx1"/>
                </a:solidFill>
              </a:rPr>
              <a:t>monofibre</a:t>
            </a:r>
            <a:endParaRPr lang="fr-FR" cap="none" dirty="0">
              <a:solidFill>
                <a:schemeClr val="tx1"/>
              </a:solidFill>
            </a:endParaRPr>
          </a:p>
          <a:p>
            <a:r>
              <a:rPr lang="fr-FR" cap="none" dirty="0">
                <a:solidFill>
                  <a:schemeClr val="tx1"/>
                </a:solidFill>
              </a:rPr>
              <a:t>(mode </a:t>
            </a:r>
            <a:r>
              <a:rPr lang="fr-FR" cap="none" dirty="0" err="1">
                <a:solidFill>
                  <a:schemeClr val="tx1"/>
                </a:solidFill>
              </a:rPr>
              <a:t>bifibre</a:t>
            </a:r>
            <a:r>
              <a:rPr lang="fr-FR" cap="none" dirty="0">
                <a:solidFill>
                  <a:schemeClr val="tx1"/>
                </a:solidFill>
              </a:rPr>
              <a:t> prévu par la norme)</a:t>
            </a:r>
          </a:p>
          <a:p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32048"/>
          </a:xfrm>
        </p:spPr>
        <p:txBody>
          <a:bodyPr/>
          <a:lstStyle/>
          <a:p>
            <a:r>
              <a:rPr lang="fr-FR" dirty="0"/>
              <a:t>GPON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19DD-E603-485D-B43A-0FE97EBF00AE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EDBB717-AF4D-4990-86D7-70E11E0FF8D2}"/>
              </a:ext>
            </a:extLst>
          </p:cNvPr>
          <p:cNvSpPr txBox="1"/>
          <p:nvPr/>
        </p:nvSpPr>
        <p:spPr>
          <a:xfrm>
            <a:off x="4059949" y="2744782"/>
            <a:ext cx="511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G984.1 - General </a:t>
            </a:r>
            <a:r>
              <a:rPr lang="fr-FR" sz="1200" dirty="0" err="1"/>
              <a:t>characteristics</a:t>
            </a:r>
            <a:endParaRPr lang="fr-FR" sz="1200" dirty="0"/>
          </a:p>
          <a:p>
            <a:r>
              <a:rPr lang="fr-FR" sz="1200" dirty="0"/>
              <a:t>G983.2 - </a:t>
            </a:r>
            <a:r>
              <a:rPr lang="en-US" sz="1200" dirty="0"/>
              <a:t>physical media dependent (PMD) layer specification</a:t>
            </a:r>
          </a:p>
          <a:p>
            <a:r>
              <a:rPr lang="fr-FR" sz="1200" dirty="0"/>
              <a:t>G983.3 - Transmission convergence layer </a:t>
            </a:r>
            <a:r>
              <a:rPr lang="fr-FR" sz="1200" dirty="0" err="1"/>
              <a:t>specification</a:t>
            </a:r>
            <a:endParaRPr lang="fr-FR" sz="1200" dirty="0"/>
          </a:p>
          <a:p>
            <a:r>
              <a:rPr lang="fr-FR" sz="1200" dirty="0"/>
              <a:t>G983.4 / G988 - ONT management and control interface </a:t>
            </a:r>
            <a:r>
              <a:rPr lang="fr-FR" sz="1200" dirty="0" err="1"/>
              <a:t>specification</a:t>
            </a:r>
            <a:endParaRPr lang="fr-FR" sz="1200" dirty="0"/>
          </a:p>
          <a:p>
            <a:r>
              <a:rPr lang="fr-FR" sz="1200" dirty="0"/>
              <a:t>G983.5 - </a:t>
            </a:r>
            <a:r>
              <a:rPr lang="fr-FR" sz="1200" dirty="0" err="1"/>
              <a:t>Enhancement</a:t>
            </a:r>
            <a:r>
              <a:rPr lang="fr-FR" sz="1200" dirty="0"/>
              <a:t> band</a:t>
            </a:r>
          </a:p>
        </p:txBody>
      </p:sp>
    </p:spTree>
    <p:extLst>
      <p:ext uri="{BB962C8B-B14F-4D97-AF65-F5344CB8AC3E}">
        <p14:creationId xmlns:p14="http://schemas.microsoft.com/office/powerpoint/2010/main" val="750379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cap="none" dirty="0">
              <a:solidFill>
                <a:schemeClr val="tx1"/>
              </a:solidFill>
            </a:endParaRPr>
          </a:p>
          <a:p>
            <a:r>
              <a:rPr lang="fr-FR" b="1" u="sng" cap="none" dirty="0">
                <a:solidFill>
                  <a:schemeClr val="tx1"/>
                </a:solidFill>
              </a:rPr>
              <a:t>X</a:t>
            </a:r>
            <a:r>
              <a:rPr lang="fr-FR" b="1" cap="none" dirty="0">
                <a:solidFill>
                  <a:schemeClr val="tx1"/>
                </a:solidFill>
              </a:rPr>
              <a:t> </a:t>
            </a:r>
            <a:r>
              <a:rPr lang="fr-FR" cap="none" dirty="0">
                <a:solidFill>
                  <a:schemeClr val="tx1"/>
                </a:solidFill>
              </a:rPr>
              <a:t>(</a:t>
            </a:r>
            <a:r>
              <a:rPr lang="fr-FR" b="1" u="sng" cap="none" dirty="0" err="1">
                <a:solidFill>
                  <a:schemeClr val="tx1"/>
                </a:solidFill>
              </a:rPr>
              <a:t>S</a:t>
            </a:r>
            <a:r>
              <a:rPr lang="fr-FR" cap="none" dirty="0" err="1">
                <a:solidFill>
                  <a:schemeClr val="tx1"/>
                </a:solidFill>
              </a:rPr>
              <a:t>ymetric</a:t>
            </a:r>
            <a:r>
              <a:rPr lang="fr-FR" cap="none" dirty="0">
                <a:solidFill>
                  <a:schemeClr val="tx1"/>
                </a:solidFill>
              </a:rPr>
              <a:t>) </a:t>
            </a:r>
            <a:r>
              <a:rPr lang="fr-FR" b="1" u="sng" cap="none" dirty="0">
                <a:solidFill>
                  <a:schemeClr val="tx1"/>
                </a:solidFill>
              </a:rPr>
              <a:t>G</a:t>
            </a:r>
            <a:r>
              <a:rPr lang="fr-FR" cap="none" dirty="0">
                <a:solidFill>
                  <a:schemeClr val="tx1"/>
                </a:solidFill>
              </a:rPr>
              <a:t>igabit </a:t>
            </a:r>
            <a:r>
              <a:rPr lang="fr-FR" b="1" u="sng" cap="none" dirty="0">
                <a:solidFill>
                  <a:schemeClr val="tx1"/>
                </a:solidFill>
              </a:rPr>
              <a:t>PON</a:t>
            </a:r>
            <a:endParaRPr lang="fr-FR" cap="none" dirty="0">
              <a:solidFill>
                <a:schemeClr val="tx1"/>
              </a:solidFill>
            </a:endParaRPr>
          </a:p>
          <a:p>
            <a:r>
              <a:rPr lang="fr-FR" cap="none" dirty="0">
                <a:solidFill>
                  <a:schemeClr val="tx1"/>
                </a:solidFill>
              </a:rPr>
              <a:t>Basé sur les familles de normes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G.987 (XG)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G.9807 (XGS)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2,5/10G (XGPON)</a:t>
            </a:r>
          </a:p>
          <a:p>
            <a:r>
              <a:rPr lang="fr-FR" sz="1800" cap="none" dirty="0">
                <a:solidFill>
                  <a:schemeClr val="tx1"/>
                </a:solidFill>
                <a:latin typeface="+mn-lt"/>
              </a:rPr>
              <a:t>10Gbps bidirectionnel (XGSPON)</a:t>
            </a:r>
          </a:p>
          <a:p>
            <a:r>
              <a:rPr lang="fr-FR" sz="1800" cap="none" dirty="0">
                <a:solidFill>
                  <a:schemeClr val="tx1"/>
                </a:solidFill>
                <a:latin typeface="+mn-lt"/>
              </a:rPr>
              <a:t>	- 1277 nm </a:t>
            </a:r>
            <a:r>
              <a:rPr lang="fr-FR" sz="1800" cap="none" dirty="0" err="1">
                <a:solidFill>
                  <a:schemeClr val="tx1"/>
                </a:solidFill>
                <a:latin typeface="+mn-lt"/>
              </a:rPr>
              <a:t>upstream</a:t>
            </a:r>
            <a:endParaRPr lang="fr-FR" sz="1800" cap="none" dirty="0">
              <a:solidFill>
                <a:schemeClr val="tx1"/>
              </a:solidFill>
              <a:latin typeface="+mn-lt"/>
            </a:endParaRPr>
          </a:p>
          <a:p>
            <a:r>
              <a:rPr lang="fr-FR" sz="1800" cap="none" dirty="0">
                <a:solidFill>
                  <a:schemeClr val="tx1"/>
                </a:solidFill>
                <a:latin typeface="+mn-lt"/>
              </a:rPr>
              <a:t>	- 1570 nm </a:t>
            </a:r>
            <a:r>
              <a:rPr lang="fr-FR" sz="1800" cap="none" dirty="0" err="1">
                <a:solidFill>
                  <a:schemeClr val="tx1"/>
                </a:solidFill>
                <a:latin typeface="+mn-lt"/>
              </a:rPr>
              <a:t>downstream</a:t>
            </a:r>
            <a:endParaRPr lang="fr-FR" sz="1800" cap="none" dirty="0">
              <a:solidFill>
                <a:schemeClr val="tx1"/>
              </a:solidFill>
              <a:latin typeface="+mn-lt"/>
            </a:endParaRPr>
          </a:p>
          <a:p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/>
              <a:t>XG(S)PON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75F2-662E-403A-B737-A5BB1976CF4E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C408EC-E6AB-4F6A-B6CF-FE125AB88AD6}"/>
              </a:ext>
            </a:extLst>
          </p:cNvPr>
          <p:cNvSpPr txBox="1"/>
          <p:nvPr/>
        </p:nvSpPr>
        <p:spPr>
          <a:xfrm>
            <a:off x="4251938" y="1431674"/>
            <a:ext cx="489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XGPON</a:t>
            </a:r>
          </a:p>
          <a:p>
            <a:r>
              <a:rPr lang="fr-FR" sz="1200" dirty="0"/>
              <a:t>G987.1 - General </a:t>
            </a:r>
            <a:r>
              <a:rPr lang="fr-FR" sz="1200" dirty="0" err="1"/>
              <a:t>requirements</a:t>
            </a:r>
            <a:endParaRPr lang="fr-FR" sz="1200" dirty="0"/>
          </a:p>
          <a:p>
            <a:r>
              <a:rPr lang="fr-FR" sz="1200" dirty="0"/>
              <a:t>G987.2 - </a:t>
            </a:r>
            <a:r>
              <a:rPr lang="en-US" sz="1200" dirty="0"/>
              <a:t>Physical media dependent (PMD) layer specification</a:t>
            </a:r>
            <a:endParaRPr lang="fr-FR" sz="1200" dirty="0"/>
          </a:p>
          <a:p>
            <a:r>
              <a:rPr lang="fr-FR" sz="1200" dirty="0"/>
              <a:t>G987.3 - Transmission convergence (TC) layer </a:t>
            </a:r>
            <a:r>
              <a:rPr lang="fr-FR" sz="1200" dirty="0" err="1"/>
              <a:t>specification</a:t>
            </a:r>
            <a:endParaRPr lang="fr-FR" sz="1200" dirty="0"/>
          </a:p>
          <a:p>
            <a:endParaRPr lang="fr-FR" sz="1200" dirty="0"/>
          </a:p>
          <a:p>
            <a:r>
              <a:rPr lang="fr-FR" sz="1200" dirty="0"/>
              <a:t>XGSPON</a:t>
            </a:r>
          </a:p>
          <a:p>
            <a:r>
              <a:rPr lang="fr-FR" sz="1200" dirty="0"/>
              <a:t>G9807.1 - 10-Gigabit-capable </a:t>
            </a:r>
            <a:r>
              <a:rPr lang="fr-FR" sz="1200" dirty="0" err="1"/>
              <a:t>symmetric</a:t>
            </a:r>
            <a:r>
              <a:rPr lang="fr-FR" sz="1200" dirty="0"/>
              <a:t> passive </a:t>
            </a:r>
            <a:r>
              <a:rPr lang="fr-FR" sz="1200" dirty="0" err="1"/>
              <a:t>optical</a:t>
            </a:r>
            <a:r>
              <a:rPr lang="fr-FR" sz="1200" dirty="0"/>
              <a:t> network (XGS-PON)</a:t>
            </a:r>
          </a:p>
          <a:p>
            <a:r>
              <a:rPr lang="fr-FR" sz="1200" dirty="0"/>
              <a:t>G9807.2 - </a:t>
            </a:r>
            <a:r>
              <a:rPr lang="fr-FR" sz="1200" dirty="0" err="1"/>
              <a:t>Reach</a:t>
            </a:r>
            <a:r>
              <a:rPr lang="fr-FR" sz="1200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2260417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08321"/>
            <a:ext cx="8280000" cy="463229"/>
          </a:xfrm>
        </p:spPr>
        <p:txBody>
          <a:bodyPr/>
          <a:lstStyle/>
          <a:p>
            <a:r>
              <a:rPr lang="fr-FR" dirty="0"/>
              <a:t>NGPON2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8941-8C5E-4D67-9939-3EB13E87D37C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454584" y="4428263"/>
            <a:ext cx="540000" cy="18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0A479C-9BEB-49D3-8905-449555A0667E}"/>
              </a:ext>
            </a:extLst>
          </p:cNvPr>
          <p:cNvSpPr txBox="1"/>
          <p:nvPr/>
        </p:nvSpPr>
        <p:spPr>
          <a:xfrm>
            <a:off x="208702" y="1381275"/>
            <a:ext cx="52273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/>
              <a:t>N</a:t>
            </a:r>
            <a:r>
              <a:rPr lang="fr-FR" sz="1600" dirty="0"/>
              <a:t>ext </a:t>
            </a:r>
            <a:r>
              <a:rPr lang="fr-FR" sz="1600" b="1" u="sng" dirty="0" err="1"/>
              <a:t>G</a:t>
            </a:r>
            <a:r>
              <a:rPr lang="fr-FR" sz="1600" dirty="0" err="1"/>
              <a:t>eneration</a:t>
            </a:r>
            <a:r>
              <a:rPr lang="fr-FR" sz="1600" dirty="0"/>
              <a:t> </a:t>
            </a:r>
            <a:r>
              <a:rPr lang="fr-FR" sz="1600" b="1" u="sng" dirty="0"/>
              <a:t>PON</a:t>
            </a:r>
            <a:r>
              <a:rPr lang="fr-FR" sz="1600" b="1" dirty="0"/>
              <a:t> </a:t>
            </a:r>
            <a:r>
              <a:rPr lang="fr-FR" sz="1600" b="1" u="sng" dirty="0"/>
              <a:t>2</a:t>
            </a:r>
          </a:p>
          <a:p>
            <a:r>
              <a:rPr lang="fr-FR" sz="1600" dirty="0"/>
              <a:t>Basé sur la famille de normes G.989</a:t>
            </a:r>
          </a:p>
          <a:p>
            <a:r>
              <a:rPr lang="fr-FR" sz="1600" dirty="0"/>
              <a:t>TWDM</a:t>
            </a:r>
          </a:p>
          <a:p>
            <a:r>
              <a:rPr lang="fr-FR" sz="1600" u="sng" dirty="0"/>
              <a:t>Débits :</a:t>
            </a:r>
          </a:p>
          <a:p>
            <a:endParaRPr lang="fr-FR" sz="1600" dirty="0"/>
          </a:p>
          <a:p>
            <a:r>
              <a:rPr lang="fr-FR" sz="1600" dirty="0"/>
              <a:t>4x10G (</a:t>
            </a:r>
            <a:r>
              <a:rPr lang="fr-FR" sz="1600" dirty="0" err="1"/>
              <a:t>Opt</a:t>
            </a:r>
            <a:r>
              <a:rPr lang="fr-FR" sz="1600" dirty="0"/>
              <a:t>. 8x10G)</a:t>
            </a:r>
          </a:p>
          <a:p>
            <a:endParaRPr lang="fr-FR" sz="1600" dirty="0"/>
          </a:p>
          <a:p>
            <a:r>
              <a:rPr lang="fr-FR" sz="1600" u="sng" dirty="0"/>
              <a:t>Longueur d’onde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Downstream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 1596-1603 nm 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/>
              <a:t>Upstream</a:t>
            </a:r>
            <a:r>
              <a:rPr lang="fr-FR" sz="1600" dirty="0"/>
              <a:t> : </a:t>
            </a:r>
          </a:p>
          <a:p>
            <a:r>
              <a:rPr lang="fr-FR" sz="1600" b="0" i="0" u="none" strike="noStrike" baseline="0" dirty="0">
                <a:solidFill>
                  <a:srgbClr val="000000"/>
                </a:solidFill>
              </a:rPr>
              <a:t>	- </a:t>
            </a: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Wideband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 option 1524-1544 nm </a:t>
            </a:r>
          </a:p>
          <a:p>
            <a:r>
              <a:rPr lang="fr-FR" sz="1600" dirty="0">
                <a:solidFill>
                  <a:srgbClr val="000000"/>
                </a:solidFill>
              </a:rPr>
              <a:t>	- </a:t>
            </a:r>
            <a:r>
              <a:rPr lang="fr-FR" sz="1600" b="0" i="0" u="none" strike="noStrike" baseline="0" dirty="0" err="1">
                <a:solidFill>
                  <a:srgbClr val="000000"/>
                </a:solidFill>
              </a:rPr>
              <a:t>Reduced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 band option 1528-1540 nm </a:t>
            </a:r>
          </a:p>
          <a:p>
            <a:r>
              <a:rPr lang="fr-FR" sz="1600" dirty="0">
                <a:solidFill>
                  <a:srgbClr val="000000"/>
                </a:solidFill>
              </a:rPr>
              <a:t>	- </a:t>
            </a:r>
            <a:r>
              <a:rPr lang="fr-FR" sz="1600" b="0" i="0" u="none" strike="noStrike" baseline="0" dirty="0">
                <a:solidFill>
                  <a:srgbClr val="000000"/>
                </a:solidFill>
              </a:rPr>
              <a:t>Narrow band option 1532-1540 nm 	</a:t>
            </a:r>
          </a:p>
          <a:p>
            <a:endParaRPr lang="fr-FR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3CDF9AB-A1D3-4347-97FA-3549788A61D0}"/>
              </a:ext>
            </a:extLst>
          </p:cNvPr>
          <p:cNvSpPr txBox="1"/>
          <p:nvPr/>
        </p:nvSpPr>
        <p:spPr>
          <a:xfrm>
            <a:off x="4273918" y="843558"/>
            <a:ext cx="48965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G989.1 : R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éseaux optiques passifs de 40 gigabits (NG-PON2): Caractéristiques générales  </a:t>
            </a:r>
            <a:endParaRPr lang="fr-FR" sz="1200" dirty="0"/>
          </a:p>
          <a:p>
            <a:r>
              <a:rPr lang="fr-FR" sz="1200" dirty="0"/>
              <a:t>G989.2 : 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Réseaux optiques passifs de 40 gigabits - version 2 (NG-PON2) : Spécification de la couche dépendante du support physique (PMD)  </a:t>
            </a:r>
            <a:endParaRPr lang="fr-FR" sz="1200" dirty="0"/>
          </a:p>
          <a:p>
            <a:r>
              <a:rPr lang="fr-FR" sz="1200" dirty="0"/>
              <a:t>G989.3 : 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Réseaux optiques passifs de 40 gigabits (NG-PON2): Spécification de la couche de convergence de transmission  </a:t>
            </a:r>
            <a:endParaRPr lang="fr-FR" sz="1200" dirty="0"/>
          </a:p>
          <a:p>
            <a:endParaRPr lang="fr-FR" sz="1800" dirty="0"/>
          </a:p>
          <a:p>
            <a:endParaRPr lang="fr-FR" sz="18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BB2EA54-C3DD-4AB4-9F43-18A1F89CE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632" y="2238375"/>
            <a:ext cx="44672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59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557999" y="1148958"/>
            <a:ext cx="8280000" cy="3384376"/>
          </a:xfrm>
        </p:spPr>
        <p:txBody>
          <a:bodyPr/>
          <a:lstStyle/>
          <a:p>
            <a:pPr lvl="1"/>
            <a:r>
              <a:rPr lang="fr-FR" sz="1600" b="1" dirty="0">
                <a:solidFill>
                  <a:schemeClr val="tx1"/>
                </a:solidFill>
                <a:latin typeface="Bouygues Read Medium" pitchFamily="50" charset="0"/>
              </a:rPr>
              <a:t>Basé sur la norme IEEE </a:t>
            </a:r>
            <a:r>
              <a:rPr lang="en-US" sz="1600" b="1" dirty="0">
                <a:solidFill>
                  <a:schemeClr val="tx1"/>
                </a:solidFill>
                <a:latin typeface="Bouygues Read Medium" pitchFamily="50" charset="0"/>
              </a:rPr>
              <a:t>802.3ca et </a:t>
            </a:r>
            <a:r>
              <a:rPr lang="en-US" sz="1600" b="1" dirty="0" err="1">
                <a:solidFill>
                  <a:schemeClr val="tx1"/>
                </a:solidFill>
                <a:latin typeface="Bouygues Read Medium" pitchFamily="50" charset="0"/>
              </a:rPr>
              <a:t>une</a:t>
            </a:r>
            <a:r>
              <a:rPr lang="en-US" sz="1600" b="1" dirty="0">
                <a:solidFill>
                  <a:schemeClr val="tx1"/>
                </a:solidFill>
                <a:latin typeface="Bouygues Read Medium" pitchFamily="50" charset="0"/>
              </a:rPr>
              <a:t> extension du XGS-PON pour la </a:t>
            </a:r>
            <a:r>
              <a:rPr lang="en-US" sz="1600" b="1" dirty="0" err="1">
                <a:solidFill>
                  <a:schemeClr val="tx1"/>
                </a:solidFill>
                <a:latin typeface="Bouygues Read Medium" pitchFamily="50" charset="0"/>
              </a:rPr>
              <a:t>couche</a:t>
            </a:r>
            <a:r>
              <a:rPr lang="en-US" sz="1600" b="1" dirty="0">
                <a:solidFill>
                  <a:schemeClr val="tx1"/>
                </a:solidFill>
                <a:latin typeface="Bouygues Read Medium" pitchFamily="50" charset="0"/>
              </a:rPr>
              <a:t> de convergence</a:t>
            </a:r>
            <a:endParaRPr lang="fr-FR" sz="1600" b="1" dirty="0">
              <a:solidFill>
                <a:schemeClr val="tx1"/>
              </a:solidFill>
              <a:latin typeface="Bouygues Read Medium" pitchFamily="50" charset="0"/>
            </a:endParaRPr>
          </a:p>
          <a:p>
            <a:pPr lvl="1"/>
            <a:r>
              <a:rPr lang="fr-FR" sz="1600" dirty="0"/>
              <a:t>25GSPON servirait d’intermédiaire entre le 10GPON et le 50GPON</a:t>
            </a:r>
          </a:p>
          <a:p>
            <a:pPr lvl="1"/>
            <a:r>
              <a:rPr lang="fr-FR" sz="1600" dirty="0"/>
              <a:t>25G symmetric PON multi-source agreement (25GS-PON MSA) </a:t>
            </a:r>
            <a:r>
              <a:rPr lang="fr-FR" sz="1600" dirty="0">
                <a:sym typeface="Wingdings" panose="05000000000000000000" pitchFamily="2" charset="2"/>
              </a:rPr>
              <a:t> 10+ constructeurs</a:t>
            </a:r>
          </a:p>
          <a:p>
            <a:pPr lvl="1"/>
            <a:endParaRPr lang="fr-FR" sz="1600" dirty="0">
              <a:sym typeface="Wingdings" panose="05000000000000000000" pitchFamily="2" charset="2"/>
            </a:endParaRPr>
          </a:p>
          <a:p>
            <a:pPr lvl="1"/>
            <a:r>
              <a:rPr lang="fr-FR" sz="1600" u="sng" dirty="0">
                <a:sym typeface="Wingdings" panose="05000000000000000000" pitchFamily="2" charset="2"/>
              </a:rPr>
              <a:t>Débits :</a:t>
            </a:r>
          </a:p>
          <a:p>
            <a:pPr lvl="1"/>
            <a:r>
              <a:rPr lang="fr-FR" sz="1600" dirty="0">
                <a:sym typeface="Wingdings" panose="05000000000000000000" pitchFamily="2" charset="2"/>
              </a:rPr>
              <a:t>25/10 </a:t>
            </a:r>
            <a:r>
              <a:rPr lang="fr-FR" sz="1600" dirty="0" err="1">
                <a:sym typeface="Wingdings" panose="05000000000000000000" pitchFamily="2" charset="2"/>
              </a:rPr>
              <a:t>Gbps</a:t>
            </a:r>
            <a:endParaRPr lang="fr-FR" sz="1600" dirty="0">
              <a:sym typeface="Wingdings" panose="05000000000000000000" pitchFamily="2" charset="2"/>
            </a:endParaRPr>
          </a:p>
          <a:p>
            <a:pPr lvl="1"/>
            <a:r>
              <a:rPr lang="fr-FR" sz="1600" dirty="0">
                <a:sym typeface="Wingdings" panose="05000000000000000000" pitchFamily="2" charset="2"/>
              </a:rPr>
              <a:t>25/25 </a:t>
            </a:r>
            <a:r>
              <a:rPr lang="fr-FR" sz="1600" dirty="0" err="1">
                <a:sym typeface="Wingdings" panose="05000000000000000000" pitchFamily="2" charset="2"/>
              </a:rPr>
              <a:t>Gbps</a:t>
            </a:r>
            <a:endParaRPr lang="fr-FR" sz="1600" dirty="0">
              <a:sym typeface="Wingdings" panose="05000000000000000000" pitchFamily="2" charset="2"/>
            </a:endParaRPr>
          </a:p>
          <a:p>
            <a:pPr lvl="1"/>
            <a:endParaRPr lang="fr-FR" sz="1600" dirty="0">
              <a:sym typeface="Wingdings" panose="05000000000000000000" pitchFamily="2" charset="2"/>
            </a:endParaRPr>
          </a:p>
          <a:p>
            <a:pPr lvl="1"/>
            <a:r>
              <a:rPr lang="fr-FR" sz="1600" u="sng" dirty="0">
                <a:sym typeface="Wingdings" panose="05000000000000000000" pitchFamily="2" charset="2"/>
              </a:rPr>
              <a:t>Longueurs d’onde :</a:t>
            </a:r>
          </a:p>
          <a:p>
            <a:pPr marL="285750" lvl="2" indent="-285750"/>
            <a:r>
              <a:rPr lang="en-US" sz="1600" dirty="0" err="1"/>
              <a:t>Prise</a:t>
            </a:r>
            <a:r>
              <a:rPr lang="en-US" sz="1600" dirty="0"/>
              <a:t> en </a:t>
            </a:r>
            <a:r>
              <a:rPr lang="en-US" sz="1600" dirty="0" err="1"/>
              <a:t>compte</a:t>
            </a:r>
            <a:r>
              <a:rPr lang="en-US" sz="1600" dirty="0"/>
              <a:t> de </a:t>
            </a:r>
            <a:r>
              <a:rPr lang="en-US" sz="1600" dirty="0" err="1"/>
              <a:t>plusieurs</a:t>
            </a:r>
            <a:r>
              <a:rPr lang="en-US" sz="1600" dirty="0"/>
              <a:t> options de longueur </a:t>
            </a:r>
            <a:r>
              <a:rPr lang="en-US" sz="1600" dirty="0" err="1"/>
              <a:t>d’onde</a:t>
            </a:r>
            <a:r>
              <a:rPr lang="en-US" sz="1600" dirty="0"/>
              <a:t> upstream</a:t>
            </a:r>
          </a:p>
          <a:p>
            <a:pPr marL="591750" lvl="8" indent="-285750"/>
            <a:r>
              <a:rPr lang="en-US" sz="1200" dirty="0"/>
              <a:t>UW0 : 1270nm – collision avec le XGSPON</a:t>
            </a:r>
          </a:p>
          <a:p>
            <a:pPr marL="591750" lvl="8" indent="-285750"/>
            <a:r>
              <a:rPr lang="en-US" sz="1200" dirty="0"/>
              <a:t>UW1 : 1310nm – collision avec le GPON</a:t>
            </a:r>
          </a:p>
          <a:p>
            <a:pPr marL="591750" lvl="8" indent="-285750"/>
            <a:r>
              <a:rPr lang="en-US" sz="1200" dirty="0"/>
              <a:t>UW3 : 1286nm – pas de collision </a:t>
            </a:r>
            <a:r>
              <a:rPr lang="en-US" sz="1200" dirty="0">
                <a:sym typeface="Wingdings" panose="05000000000000000000" pitchFamily="2" charset="2"/>
              </a:rPr>
              <a:t> </a:t>
            </a:r>
            <a:r>
              <a:rPr lang="en-US" sz="1200" dirty="0" err="1">
                <a:sym typeface="Wingdings" panose="05000000000000000000" pitchFamily="2" charset="2"/>
              </a:rPr>
              <a:t>permet</a:t>
            </a:r>
            <a:r>
              <a:rPr lang="en-US" sz="1200" dirty="0">
                <a:sym typeface="Wingdings" panose="05000000000000000000" pitchFamily="2" charset="2"/>
              </a:rPr>
              <a:t> la coexistence GPON / XGSPON / 25GPON</a:t>
            </a:r>
            <a:endParaRPr lang="en-US" sz="1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En downstream :</a:t>
            </a:r>
          </a:p>
          <a:p>
            <a:pPr marL="591750" lvl="3" indent="-285750"/>
            <a:r>
              <a:rPr lang="en-US" sz="1200" dirty="0"/>
              <a:t>1358nm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360040"/>
          </a:xfrm>
        </p:spPr>
        <p:txBody>
          <a:bodyPr/>
          <a:lstStyle/>
          <a:p>
            <a:r>
              <a:rPr lang="fr-FR" dirty="0"/>
              <a:t>25GPON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FDD8F-2CB3-4A72-93DE-038349DA808F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57999" y="699542"/>
            <a:ext cx="7020000" cy="180000"/>
          </a:xfrm>
        </p:spPr>
        <p:txBody>
          <a:bodyPr/>
          <a:lstStyle/>
          <a:p>
            <a:pPr algn="l"/>
            <a:r>
              <a:rPr lang="en-US" dirty="0"/>
              <a:t>Co-existence of 25GS-PON with G-PON, XG-PON, XGS-PON and NG-PON2 is supported. 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17A44A-0640-488B-A843-152FD127D09C}"/>
              </a:ext>
            </a:extLst>
          </p:cNvPr>
          <p:cNvSpPr txBox="1"/>
          <p:nvPr/>
        </p:nvSpPr>
        <p:spPr>
          <a:xfrm>
            <a:off x="5724128" y="396658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800" dirty="0"/>
          </a:p>
          <a:p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808680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557999" y="1347614"/>
            <a:ext cx="7020001" cy="3278386"/>
          </a:xfrm>
        </p:spPr>
        <p:txBody>
          <a:bodyPr/>
          <a:lstStyle/>
          <a:p>
            <a:r>
              <a:rPr lang="en-US" b="1" u="sng" cap="none" dirty="0">
                <a:solidFill>
                  <a:schemeClr val="tx1"/>
                </a:solidFill>
              </a:rPr>
              <a:t>H</a:t>
            </a:r>
            <a:r>
              <a:rPr lang="en-US" b="1" cap="none" dirty="0">
                <a:solidFill>
                  <a:schemeClr val="tx1"/>
                </a:solidFill>
              </a:rPr>
              <a:t>igher </a:t>
            </a:r>
            <a:r>
              <a:rPr lang="en-US" b="1" u="sng" cap="none" dirty="0">
                <a:solidFill>
                  <a:schemeClr val="tx1"/>
                </a:solidFill>
              </a:rPr>
              <a:t>S</a:t>
            </a:r>
            <a:r>
              <a:rPr lang="en-US" b="1" cap="none" dirty="0">
                <a:solidFill>
                  <a:schemeClr val="tx1"/>
                </a:solidFill>
              </a:rPr>
              <a:t>peed </a:t>
            </a:r>
            <a:r>
              <a:rPr lang="en-US" b="1" u="sng" cap="none" dirty="0">
                <a:solidFill>
                  <a:schemeClr val="tx1"/>
                </a:solidFill>
              </a:rPr>
              <a:t>P</a:t>
            </a:r>
            <a:r>
              <a:rPr lang="en-US" b="1" cap="none" dirty="0">
                <a:solidFill>
                  <a:schemeClr val="tx1"/>
                </a:solidFill>
              </a:rPr>
              <a:t>assive optical networks</a:t>
            </a:r>
          </a:p>
          <a:p>
            <a:r>
              <a:rPr lang="en-US" b="1" cap="none" dirty="0" err="1">
                <a:solidFill>
                  <a:schemeClr val="tx1"/>
                </a:solidFill>
              </a:rPr>
              <a:t>Basé</a:t>
            </a:r>
            <a:r>
              <a:rPr lang="en-US" b="1" cap="none" dirty="0">
                <a:solidFill>
                  <a:schemeClr val="tx1"/>
                </a:solidFill>
              </a:rPr>
              <a:t> sur la </a:t>
            </a:r>
            <a:r>
              <a:rPr lang="en-US" b="1" cap="none" dirty="0" err="1">
                <a:solidFill>
                  <a:schemeClr val="tx1"/>
                </a:solidFill>
              </a:rPr>
              <a:t>famille</a:t>
            </a:r>
            <a:r>
              <a:rPr lang="en-US" b="1" cap="none" dirty="0">
                <a:solidFill>
                  <a:schemeClr val="tx1"/>
                </a:solidFill>
              </a:rPr>
              <a:t> de </a:t>
            </a:r>
            <a:r>
              <a:rPr lang="en-US" b="1" cap="none" dirty="0" err="1">
                <a:solidFill>
                  <a:schemeClr val="tx1"/>
                </a:solidFill>
              </a:rPr>
              <a:t>normes</a:t>
            </a:r>
            <a:r>
              <a:rPr lang="en-US" b="1" cap="none" dirty="0">
                <a:solidFill>
                  <a:schemeClr val="tx1"/>
                </a:solidFill>
              </a:rPr>
              <a:t> G.9804</a:t>
            </a:r>
          </a:p>
          <a:p>
            <a:endParaRPr lang="fr-FR" cap="none" dirty="0">
              <a:solidFill>
                <a:schemeClr val="tx1"/>
              </a:solidFill>
            </a:endParaRPr>
          </a:p>
          <a:p>
            <a:r>
              <a:rPr lang="fr-FR" u="sng" cap="none" dirty="0">
                <a:solidFill>
                  <a:schemeClr val="tx1"/>
                </a:solidFill>
              </a:rPr>
              <a:t>Débits :</a:t>
            </a:r>
          </a:p>
          <a:p>
            <a:r>
              <a:rPr lang="fr-FR" cap="none" dirty="0">
                <a:solidFill>
                  <a:schemeClr val="tx1"/>
                </a:solidFill>
              </a:rPr>
              <a:t>50/50 </a:t>
            </a:r>
            <a:r>
              <a:rPr lang="fr-FR" cap="none" dirty="0" err="1">
                <a:solidFill>
                  <a:schemeClr val="tx1"/>
                </a:solidFill>
              </a:rPr>
              <a:t>Gbps</a:t>
            </a:r>
            <a:endParaRPr lang="fr-FR" cap="none" dirty="0">
              <a:solidFill>
                <a:schemeClr val="tx1"/>
              </a:solidFill>
            </a:endParaRPr>
          </a:p>
          <a:p>
            <a:r>
              <a:rPr lang="fr-FR" cap="none" dirty="0">
                <a:solidFill>
                  <a:schemeClr val="tx1"/>
                </a:solidFill>
              </a:rPr>
              <a:t>50/25 </a:t>
            </a:r>
            <a:r>
              <a:rPr lang="fr-FR" cap="none" dirty="0" err="1">
                <a:solidFill>
                  <a:schemeClr val="tx1"/>
                </a:solidFill>
              </a:rPr>
              <a:t>Gbps</a:t>
            </a:r>
            <a:r>
              <a:rPr lang="fr-FR" cap="none" dirty="0">
                <a:solidFill>
                  <a:schemeClr val="tx1"/>
                </a:solidFill>
              </a:rPr>
              <a:t> – 50/12,5 </a:t>
            </a:r>
            <a:r>
              <a:rPr lang="fr-FR" cap="none" dirty="0" err="1">
                <a:solidFill>
                  <a:schemeClr val="tx1"/>
                </a:solidFill>
              </a:rPr>
              <a:t>Gbps</a:t>
            </a:r>
            <a:r>
              <a:rPr lang="fr-FR" cap="none" dirty="0">
                <a:solidFill>
                  <a:schemeClr val="tx1"/>
                </a:solidFill>
              </a:rPr>
              <a:t> – 50/10 </a:t>
            </a:r>
            <a:r>
              <a:rPr lang="fr-FR" cap="none" dirty="0" err="1">
                <a:solidFill>
                  <a:schemeClr val="tx1"/>
                </a:solidFill>
              </a:rPr>
              <a:t>Gbps</a:t>
            </a:r>
            <a:endParaRPr lang="fr-FR" cap="none" dirty="0">
              <a:solidFill>
                <a:schemeClr val="tx1"/>
              </a:solidFill>
            </a:endParaRPr>
          </a:p>
          <a:p>
            <a:endParaRPr lang="fr-FR" cap="none" dirty="0">
              <a:solidFill>
                <a:schemeClr val="tx1"/>
              </a:solidFill>
            </a:endParaRPr>
          </a:p>
          <a:p>
            <a:r>
              <a:rPr lang="fr-FR" u="sng" cap="none" dirty="0">
                <a:solidFill>
                  <a:schemeClr val="tx1"/>
                </a:solidFill>
              </a:rPr>
              <a:t>Longueurs d’onde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cap="none" dirty="0" err="1">
                <a:solidFill>
                  <a:schemeClr val="tx1"/>
                </a:solidFill>
              </a:rPr>
              <a:t>Downstream</a:t>
            </a:r>
            <a:r>
              <a:rPr lang="fr-FR" cap="none" dirty="0">
                <a:solidFill>
                  <a:schemeClr val="tx1"/>
                </a:solidFill>
              </a:rPr>
              <a:t> : 1340– 1344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cap="none" dirty="0" err="1">
                <a:solidFill>
                  <a:schemeClr val="tx1"/>
                </a:solidFill>
              </a:rPr>
              <a:t>Upstream</a:t>
            </a:r>
            <a:r>
              <a:rPr lang="fr-FR" cap="none" dirty="0">
                <a:solidFill>
                  <a:schemeClr val="tx1"/>
                </a:solidFill>
              </a:rPr>
              <a:t> : compatibilité avec 10gbps and 25gbps + </a:t>
            </a:r>
          </a:p>
          <a:p>
            <a:r>
              <a:rPr lang="fr-FR" cap="none" dirty="0">
                <a:solidFill>
                  <a:schemeClr val="tx1"/>
                </a:solidFill>
              </a:rPr>
              <a:t>	1290 nm~1310nm : ne peut coexister avec le GPON US (1310 nm)</a:t>
            </a:r>
          </a:p>
          <a:p>
            <a:r>
              <a:rPr lang="fr-FR" cap="none" dirty="0">
                <a:solidFill>
                  <a:schemeClr val="tx1"/>
                </a:solidFill>
              </a:rPr>
              <a:t>	Ou</a:t>
            </a:r>
          </a:p>
          <a:p>
            <a:r>
              <a:rPr lang="fr-FR" cap="none" dirty="0">
                <a:solidFill>
                  <a:schemeClr val="tx1"/>
                </a:solidFill>
              </a:rPr>
              <a:t>	1270~1280 nm : ne peut coexister avec le 10GPON US (1270 nm)</a:t>
            </a:r>
          </a:p>
          <a:p>
            <a:r>
              <a:rPr lang="fr-FR" cap="none" dirty="0">
                <a:solidFill>
                  <a:schemeClr val="tx1"/>
                </a:solidFill>
              </a:rPr>
              <a:t>	ou</a:t>
            </a:r>
          </a:p>
          <a:p>
            <a:r>
              <a:rPr lang="fr-FR" cap="none" dirty="0">
                <a:solidFill>
                  <a:schemeClr val="tx1"/>
                </a:solidFill>
              </a:rPr>
              <a:t>	~1286 nm : coexistence possible avec GPON et XGSPON</a:t>
            </a:r>
          </a:p>
          <a:p>
            <a:endParaRPr lang="fr-FR" cap="none" dirty="0">
              <a:solidFill>
                <a:schemeClr val="tx1"/>
              </a:solidFill>
            </a:endParaRPr>
          </a:p>
          <a:p>
            <a:endParaRPr lang="fr-FR" cap="none" dirty="0">
              <a:solidFill>
                <a:schemeClr val="tx1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/>
              <a:t>50GPON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566C-CBC0-4461-A91C-C1BF18E894DE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18B6268-F141-4C23-AB32-67199A173B0F}"/>
              </a:ext>
            </a:extLst>
          </p:cNvPr>
          <p:cNvSpPr txBox="1"/>
          <p:nvPr/>
        </p:nvSpPr>
        <p:spPr>
          <a:xfrm>
            <a:off x="4860032" y="1137570"/>
            <a:ext cx="3977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cap="none" dirty="0">
                <a:solidFill>
                  <a:schemeClr val="tx1"/>
                </a:solidFill>
              </a:rPr>
              <a:t>G.9804.1 – </a:t>
            </a:r>
            <a:r>
              <a:rPr lang="en-US" sz="1200" cap="none" dirty="0">
                <a:solidFill>
                  <a:schemeClr val="tx1"/>
                </a:solidFill>
              </a:rPr>
              <a:t>requirements</a:t>
            </a:r>
            <a:endParaRPr lang="fr-FR" sz="1200" cap="none" dirty="0">
              <a:solidFill>
                <a:schemeClr val="tx1"/>
              </a:solidFill>
            </a:endParaRPr>
          </a:p>
          <a:p>
            <a:r>
              <a:rPr lang="fr-FR" sz="1200" cap="none" dirty="0">
                <a:solidFill>
                  <a:schemeClr val="tx1"/>
                </a:solidFill>
              </a:rPr>
              <a:t>G.9804.2 - </a:t>
            </a:r>
            <a:r>
              <a:rPr lang="fr-FR" sz="1200" cap="none" dirty="0" err="1">
                <a:solidFill>
                  <a:schemeClr val="tx1"/>
                </a:solidFill>
              </a:rPr>
              <a:t>common</a:t>
            </a:r>
            <a:r>
              <a:rPr lang="fr-FR" sz="1200" cap="none" dirty="0">
                <a:solidFill>
                  <a:schemeClr val="tx1"/>
                </a:solidFill>
              </a:rPr>
              <a:t> transmission convergence layer </a:t>
            </a:r>
            <a:r>
              <a:rPr lang="fr-FR" sz="1200" cap="none" dirty="0" err="1">
                <a:solidFill>
                  <a:schemeClr val="tx1"/>
                </a:solidFill>
              </a:rPr>
              <a:t>specification</a:t>
            </a:r>
            <a:endParaRPr lang="fr-FR" sz="1200" cap="none" dirty="0">
              <a:solidFill>
                <a:schemeClr val="tx1"/>
              </a:solidFill>
            </a:endParaRPr>
          </a:p>
          <a:p>
            <a:r>
              <a:rPr lang="fr-FR" sz="1200" cap="none" dirty="0">
                <a:solidFill>
                  <a:schemeClr val="tx1"/>
                </a:solidFill>
              </a:rPr>
              <a:t>G.9804.3 - </a:t>
            </a:r>
            <a:r>
              <a:rPr lang="en-US" sz="1200" cap="none" dirty="0">
                <a:solidFill>
                  <a:schemeClr val="tx1"/>
                </a:solidFill>
              </a:rPr>
              <a:t>physical media dependent (PMD) layer specification</a:t>
            </a:r>
            <a:endParaRPr lang="fr-FR" sz="1200" cap="none" dirty="0">
              <a:solidFill>
                <a:schemeClr val="tx1"/>
              </a:solidFill>
            </a:endParaRPr>
          </a:p>
          <a:p>
            <a:r>
              <a:rPr lang="fr-FR" sz="1200" b="1" cap="none" dirty="0">
                <a:solidFill>
                  <a:schemeClr val="tx1"/>
                </a:solidFill>
              </a:rPr>
              <a:t>G.Hsp.50gpmd</a:t>
            </a:r>
          </a:p>
        </p:txBody>
      </p:sp>
    </p:spTree>
    <p:extLst>
      <p:ext uri="{BB962C8B-B14F-4D97-AF65-F5344CB8AC3E}">
        <p14:creationId xmlns:p14="http://schemas.microsoft.com/office/powerpoint/2010/main" val="416478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63AA5-A9E5-416E-A40C-40A91E46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648072"/>
          </a:xfrm>
        </p:spPr>
        <p:txBody>
          <a:bodyPr/>
          <a:lstStyle/>
          <a:p>
            <a:r>
              <a:rPr lang="fr-FR" dirty="0"/>
              <a:t>Optical Fibre Networks :</a:t>
            </a:r>
            <a:br>
              <a:rPr lang="fr-FR" dirty="0"/>
            </a:br>
            <a:r>
              <a:rPr lang="fr-FR" dirty="0"/>
              <a:t>Course 3/4 programme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DAF3663-1F17-4004-AABB-ABECB28B9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" y="1419622"/>
            <a:ext cx="3509945" cy="3096477"/>
          </a:xfrm>
        </p:spPr>
        <p:txBody>
          <a:bodyPr/>
          <a:lstStyle/>
          <a:p>
            <a:pPr lvl="1">
              <a:tabLst/>
            </a:pPr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1. Topologies for Fibre network</a:t>
            </a:r>
          </a:p>
          <a:p>
            <a:pPr lvl="1">
              <a:tabLst/>
            </a:pPr>
            <a:r>
              <a:rPr lang="en-GB" dirty="0"/>
              <a:t>The requirement, the constraints</a:t>
            </a:r>
          </a:p>
          <a:p>
            <a:pPr lvl="1">
              <a:tabLst/>
            </a:pPr>
            <a:r>
              <a:rPr lang="en-GB" dirty="0"/>
              <a:t>Applicable solutions</a:t>
            </a:r>
          </a:p>
          <a:p>
            <a:pPr lvl="1">
              <a:tabLst/>
            </a:pPr>
            <a:endParaRPr lang="en-GB" dirty="0"/>
          </a:p>
          <a:p>
            <a:pPr lvl="1">
              <a:tabLst/>
            </a:pPr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2. Submarine/Intercontinental</a:t>
            </a:r>
          </a:p>
          <a:p>
            <a:pPr lvl="1">
              <a:tabLst/>
            </a:pPr>
            <a:r>
              <a:rPr lang="en-GB" sz="1400" dirty="0"/>
              <a:t>Use cases : typically securing signal</a:t>
            </a:r>
          </a:p>
          <a:p>
            <a:pPr lvl="1">
              <a:tabLst/>
            </a:pPr>
            <a:r>
              <a:rPr lang="en-GB" sz="1400" dirty="0"/>
              <a:t>Principle and Technical solutions</a:t>
            </a:r>
          </a:p>
          <a:p>
            <a:pPr lvl="1"/>
            <a:endParaRPr lang="en-GB" sz="1400" dirty="0">
              <a:latin typeface="+mn-lt"/>
            </a:endParaRPr>
          </a:p>
          <a:p>
            <a:pPr lvl="1"/>
            <a:r>
              <a:rPr lang="en-US" sz="1400" cap="all" dirty="0">
                <a:solidFill>
                  <a:srgbClr val="50BFDA"/>
                </a:solidFill>
                <a:latin typeface="Bouygues Read Medium" pitchFamily="50" charset="0"/>
              </a:rPr>
              <a:t>3. FTTH</a:t>
            </a:r>
          </a:p>
          <a:p>
            <a:pPr lvl="1"/>
            <a:r>
              <a:rPr lang="en-US" sz="1400" dirty="0"/>
              <a:t>GPON architecture</a:t>
            </a:r>
          </a:p>
          <a:p>
            <a:pPr lvl="1"/>
            <a:r>
              <a:rPr lang="en-US" sz="1400" dirty="0" err="1"/>
              <a:t>Equipments</a:t>
            </a:r>
            <a:endParaRPr lang="en-US" sz="1400" dirty="0"/>
          </a:p>
          <a:p>
            <a:pPr lvl="1"/>
            <a:r>
              <a:rPr lang="en-US" sz="1400" dirty="0"/>
              <a:t>Technical solutions (coupling)</a:t>
            </a:r>
          </a:p>
          <a:p>
            <a:pPr lvl="1">
              <a:tabLst/>
            </a:pPr>
            <a:endParaRPr lang="en-GB" sz="1400" dirty="0"/>
          </a:p>
          <a:p>
            <a:pPr lvl="1"/>
            <a:endParaRPr lang="en-GB" sz="1400" cap="all" dirty="0">
              <a:solidFill>
                <a:srgbClr val="50BFDA"/>
              </a:solidFill>
              <a:latin typeface="Bouygues Read Medium" pitchFamily="50" charset="0"/>
            </a:endParaRP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84CA0AB7-5D24-4452-A122-5E160390BAC1}"/>
              </a:ext>
            </a:extLst>
          </p:cNvPr>
          <p:cNvSpPr txBox="1">
            <a:spLocks/>
          </p:cNvSpPr>
          <p:nvPr/>
        </p:nvSpPr>
        <p:spPr bwMode="gray">
          <a:xfrm>
            <a:off x="5076056" y="1419622"/>
            <a:ext cx="3509945" cy="30964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900"/>
              </a:spcAft>
              <a:buFont typeface="Arial" pitchFamily="34" charset="0"/>
              <a:buNone/>
              <a:tabLst>
                <a:tab pos="2241550" algn="l"/>
              </a:tabLst>
              <a:defRPr sz="1350" kern="1200" cap="all" baseline="0">
                <a:solidFill>
                  <a:schemeClr val="tx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tabLst/>
            </a:pPr>
            <a:r>
              <a:rPr lang="en-GB" sz="1400" cap="all" dirty="0">
                <a:solidFill>
                  <a:srgbClr val="50BFDA"/>
                </a:solidFill>
                <a:latin typeface="Bouygues Read Medium" pitchFamily="50" charset="0"/>
              </a:rPr>
              <a:t>4. FTTA</a:t>
            </a:r>
          </a:p>
          <a:p>
            <a:pPr lvl="1">
              <a:tabLst/>
            </a:pPr>
            <a:r>
              <a:rPr lang="en-GB" sz="1400" dirty="0"/>
              <a:t>Evolutive architecture</a:t>
            </a:r>
          </a:p>
          <a:p>
            <a:pPr lvl="1">
              <a:tabLst/>
            </a:pPr>
            <a:r>
              <a:rPr lang="en-GB" sz="1400" dirty="0"/>
              <a:t>Urban areas and loop architecture</a:t>
            </a:r>
          </a:p>
          <a:p>
            <a:pPr lvl="1">
              <a:tabLst/>
            </a:pPr>
            <a:r>
              <a:rPr lang="en-GB" sz="1400" dirty="0"/>
              <a:t>Countryside and logical loops</a:t>
            </a:r>
          </a:p>
          <a:p>
            <a:pPr lvl="1">
              <a:tabLst/>
            </a:pPr>
            <a:r>
              <a:rPr lang="en-GB" sz="1400" dirty="0" err="1"/>
              <a:t>Equipments</a:t>
            </a:r>
            <a:endParaRPr lang="en-GB" sz="1400" dirty="0"/>
          </a:p>
          <a:p>
            <a:pPr>
              <a:spcAft>
                <a:spcPts val="0"/>
              </a:spcAft>
              <a:tabLst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775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557999" y="1746000"/>
            <a:ext cx="8280000" cy="2121894"/>
          </a:xfrm>
        </p:spPr>
        <p:txBody>
          <a:bodyPr/>
          <a:lstStyle/>
          <a:p>
            <a:r>
              <a:rPr lang="fr-FR" cap="none" dirty="0">
                <a:solidFill>
                  <a:schemeClr val="tx1"/>
                </a:solidFill>
              </a:rPr>
              <a:t>Tests réalisés (</a:t>
            </a:r>
            <a:r>
              <a:rPr lang="fr-FR" cap="none" dirty="0" err="1">
                <a:solidFill>
                  <a:schemeClr val="tx1"/>
                </a:solidFill>
              </a:rPr>
              <a:t>nokia</a:t>
            </a:r>
            <a:r>
              <a:rPr lang="fr-FR" cap="none" dirty="0">
                <a:solidFill>
                  <a:schemeClr val="tx1"/>
                </a:solidFill>
              </a:rPr>
              <a:t> + </a:t>
            </a:r>
            <a:r>
              <a:rPr lang="fr-FR" cap="none" dirty="0" err="1">
                <a:solidFill>
                  <a:schemeClr val="tx1"/>
                </a:solidFill>
              </a:rPr>
              <a:t>vodafone</a:t>
            </a:r>
            <a:r>
              <a:rPr lang="fr-FR" cap="none" dirty="0">
                <a:solidFill>
                  <a:schemeClr val="tx1"/>
                </a:solidFill>
              </a:rPr>
              <a:t>) – annoncé en février 2021</a:t>
            </a:r>
          </a:p>
          <a:p>
            <a:r>
              <a:rPr lang="fr-FR" cap="none" dirty="0">
                <a:solidFill>
                  <a:schemeClr val="tx1"/>
                </a:solidFill>
              </a:rPr>
              <a:t>1 seul lambda</a:t>
            </a:r>
          </a:p>
          <a:p>
            <a:r>
              <a:rPr lang="fr-FR" cap="none" dirty="0">
                <a:solidFill>
                  <a:schemeClr val="tx1"/>
                </a:solidFill>
              </a:rPr>
              <a:t>Téléportation virtuelle ?</a:t>
            </a:r>
          </a:p>
          <a:p>
            <a:r>
              <a:rPr lang="fr-FR" cap="none" dirty="0">
                <a:solidFill>
                  <a:schemeClr val="tx1"/>
                </a:solidFill>
              </a:rPr>
              <a:t>3D holographique ?</a:t>
            </a:r>
          </a:p>
          <a:p>
            <a:r>
              <a:rPr lang="fr-FR" cap="none" dirty="0">
                <a:solidFill>
                  <a:schemeClr val="tx1"/>
                </a:solidFill>
              </a:rPr>
              <a:t>5G/6G</a:t>
            </a:r>
          </a:p>
          <a:p>
            <a:endParaRPr lang="fr-FR" cap="none" dirty="0">
              <a:solidFill>
                <a:schemeClr val="tx1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/>
              <a:t>100G PON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C566C-CBC0-4461-A91C-C1BF18E894DE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06D1594-1195-EEBD-ABBA-C8B8D7D77B91}"/>
              </a:ext>
            </a:extLst>
          </p:cNvPr>
          <p:cNvSpPr txBox="1"/>
          <p:nvPr/>
        </p:nvSpPr>
        <p:spPr>
          <a:xfrm>
            <a:off x="467544" y="639116"/>
            <a:ext cx="768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cap="none" dirty="0">
                <a:solidFill>
                  <a:schemeClr val="tx1"/>
                </a:solidFill>
              </a:rPr>
              <a:t>https://www.nokia.com/about-us/news/releases/2021/02/02/nokia-and-vodafone-showcase-record-breaking-100-gigabit-fiber-broadband/</a:t>
            </a:r>
          </a:p>
        </p:txBody>
      </p:sp>
    </p:spTree>
    <p:extLst>
      <p:ext uri="{BB962C8B-B14F-4D97-AF65-F5344CB8AC3E}">
        <p14:creationId xmlns:p14="http://schemas.microsoft.com/office/powerpoint/2010/main" val="824052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557999" y="1275606"/>
            <a:ext cx="8280000" cy="3350394"/>
          </a:xfrm>
        </p:spPr>
        <p:txBody>
          <a:bodyPr/>
          <a:lstStyle/>
          <a:p>
            <a:r>
              <a:rPr lang="fr-FR" cap="none" dirty="0">
                <a:solidFill>
                  <a:schemeClr val="tx1"/>
                </a:solidFill>
              </a:rPr>
              <a:t>1G EPON - 802.3ah (2004)</a:t>
            </a:r>
          </a:p>
          <a:p>
            <a:pPr marL="266700"/>
            <a:r>
              <a:rPr lang="fr-FR" sz="1350" cap="none" dirty="0">
                <a:solidFill>
                  <a:schemeClr val="tx1"/>
                </a:solidFill>
              </a:rPr>
              <a:t>1</a:t>
            </a:r>
            <a:r>
              <a:rPr lang="fr-FR" sz="1350" dirty="0">
                <a:solidFill>
                  <a:schemeClr val="tx1"/>
                </a:solidFill>
              </a:rPr>
              <a:t>/1 </a:t>
            </a:r>
            <a:r>
              <a:rPr lang="fr-FR" sz="1350" dirty="0" err="1">
                <a:solidFill>
                  <a:schemeClr val="tx1"/>
                </a:solidFill>
              </a:rPr>
              <a:t>G</a:t>
            </a:r>
            <a:r>
              <a:rPr lang="fr-FR" sz="1350" cap="none" dirty="0" err="1">
                <a:solidFill>
                  <a:schemeClr val="tx1"/>
                </a:solidFill>
              </a:rPr>
              <a:t>bps</a:t>
            </a:r>
            <a:endParaRPr lang="fr-FR" sz="1350" cap="none" dirty="0">
              <a:solidFill>
                <a:schemeClr val="tx1"/>
              </a:solidFill>
            </a:endParaRPr>
          </a:p>
          <a:p>
            <a:pPr marL="266700"/>
            <a:endParaRPr lang="fr-FR" sz="1350" cap="none" dirty="0">
              <a:solidFill>
                <a:schemeClr val="tx1"/>
              </a:solidFill>
            </a:endParaRPr>
          </a:p>
          <a:p>
            <a:r>
              <a:rPr lang="fr-FR" cap="none" dirty="0">
                <a:solidFill>
                  <a:schemeClr val="tx1"/>
                </a:solidFill>
              </a:rPr>
              <a:t>10G EPON - 802.3av (2009)</a:t>
            </a:r>
          </a:p>
          <a:p>
            <a:pPr marL="285750" lvl="1" indent="-285750"/>
            <a:r>
              <a:rPr lang="fr-FR" cap="none" dirty="0">
                <a:solidFill>
                  <a:schemeClr val="tx1"/>
                </a:solidFill>
              </a:rPr>
              <a:t>	10</a:t>
            </a:r>
            <a:r>
              <a:rPr lang="fr-FR" dirty="0">
                <a:solidFill>
                  <a:schemeClr val="tx1"/>
                </a:solidFill>
              </a:rPr>
              <a:t>/1 </a:t>
            </a:r>
            <a:r>
              <a:rPr lang="fr-FR" dirty="0" err="1">
                <a:solidFill>
                  <a:schemeClr val="tx1"/>
                </a:solidFill>
              </a:rPr>
              <a:t>Gbps</a:t>
            </a:r>
            <a:endParaRPr lang="fr-FR" dirty="0">
              <a:solidFill>
                <a:schemeClr val="tx1"/>
              </a:solidFill>
            </a:endParaRPr>
          </a:p>
          <a:p>
            <a:pPr marL="285750" lvl="1" indent="-285750"/>
            <a:r>
              <a:rPr lang="fr-FR" cap="none" dirty="0">
                <a:solidFill>
                  <a:schemeClr val="tx1"/>
                </a:solidFill>
              </a:rPr>
              <a:t>	10/10 </a:t>
            </a:r>
            <a:r>
              <a:rPr lang="fr-FR" dirty="0" err="1">
                <a:solidFill>
                  <a:schemeClr val="tx1"/>
                </a:solidFill>
              </a:rPr>
              <a:t>Gbps</a:t>
            </a:r>
            <a:endParaRPr lang="fr-FR" dirty="0">
              <a:solidFill>
                <a:schemeClr val="tx1"/>
              </a:solidFill>
            </a:endParaRPr>
          </a:p>
          <a:p>
            <a:pPr marL="285750" lvl="1" indent="-285750">
              <a:buFont typeface="Wingdings" panose="05000000000000000000" pitchFamily="2" charset="2"/>
              <a:buChar char="è"/>
            </a:pPr>
            <a:r>
              <a:rPr lang="fr-FR" cap="none" dirty="0" err="1">
                <a:solidFill>
                  <a:schemeClr val="tx1"/>
                </a:solidFill>
              </a:rPr>
              <a:t>freebox</a:t>
            </a:r>
            <a:r>
              <a:rPr lang="fr-FR" cap="none" dirty="0">
                <a:solidFill>
                  <a:schemeClr val="tx1"/>
                </a:solidFill>
              </a:rPr>
              <a:t> delta (commercial : 8Gbps/700Mbps)</a:t>
            </a:r>
          </a:p>
          <a:p>
            <a:pPr marL="285750" lvl="1" indent="-285750">
              <a:buFont typeface="Wingdings" panose="05000000000000000000" pitchFamily="2" charset="2"/>
              <a:buChar char="è"/>
            </a:pPr>
            <a:endParaRPr lang="fr-FR" cap="none" dirty="0">
              <a:solidFill>
                <a:schemeClr val="tx1"/>
              </a:solidFill>
            </a:endParaRPr>
          </a:p>
          <a:p>
            <a:r>
              <a:rPr lang="fr-FR" cap="none" dirty="0">
                <a:solidFill>
                  <a:schemeClr val="tx1"/>
                </a:solidFill>
              </a:rPr>
              <a:t>50G EPON - 802.3ca (2020)</a:t>
            </a:r>
          </a:p>
          <a:p>
            <a:pPr marL="285750" lvl="1" indent="-285750"/>
            <a:r>
              <a:rPr lang="fr-FR" dirty="0">
                <a:solidFill>
                  <a:schemeClr val="tx1"/>
                </a:solidFill>
              </a:rPr>
              <a:t>	25/10 </a:t>
            </a:r>
            <a:r>
              <a:rPr lang="fr-FR" dirty="0" err="1">
                <a:solidFill>
                  <a:schemeClr val="tx1"/>
                </a:solidFill>
              </a:rPr>
              <a:t>Gbps</a:t>
            </a:r>
            <a:endParaRPr lang="fr-FR" dirty="0">
              <a:solidFill>
                <a:schemeClr val="tx1"/>
              </a:solidFill>
            </a:endParaRPr>
          </a:p>
          <a:p>
            <a:pPr marL="285750" lvl="1" indent="-285750"/>
            <a:r>
              <a:rPr lang="fr-FR" cap="none" dirty="0">
                <a:solidFill>
                  <a:schemeClr val="tx1"/>
                </a:solidFill>
              </a:rPr>
              <a:t>	25/25 </a:t>
            </a:r>
            <a:r>
              <a:rPr lang="fr-FR" dirty="0" err="1">
                <a:solidFill>
                  <a:schemeClr val="tx1"/>
                </a:solidFill>
              </a:rPr>
              <a:t>Gbps</a:t>
            </a:r>
            <a:endParaRPr lang="fr-FR" cap="none" dirty="0">
              <a:solidFill>
                <a:schemeClr val="tx1"/>
              </a:solidFill>
            </a:endParaRPr>
          </a:p>
          <a:p>
            <a:pPr marL="285750" lvl="1" indent="-285750"/>
            <a:r>
              <a:rPr lang="fr-FR" dirty="0">
                <a:solidFill>
                  <a:schemeClr val="tx1"/>
                </a:solidFill>
              </a:rPr>
              <a:t>	50/10 </a:t>
            </a:r>
            <a:r>
              <a:rPr lang="fr-FR" dirty="0" err="1">
                <a:solidFill>
                  <a:schemeClr val="tx1"/>
                </a:solidFill>
              </a:rPr>
              <a:t>Gbps</a:t>
            </a:r>
            <a:endParaRPr lang="fr-FR" dirty="0">
              <a:solidFill>
                <a:schemeClr val="tx1"/>
              </a:solidFill>
            </a:endParaRPr>
          </a:p>
          <a:p>
            <a:pPr marL="285750" lvl="1" indent="-285750"/>
            <a:r>
              <a:rPr lang="fr-FR" cap="none" dirty="0">
                <a:solidFill>
                  <a:schemeClr val="tx1"/>
                </a:solidFill>
              </a:rPr>
              <a:t>	50/25 </a:t>
            </a:r>
            <a:r>
              <a:rPr lang="fr-FR" dirty="0" err="1">
                <a:solidFill>
                  <a:schemeClr val="tx1"/>
                </a:solidFill>
              </a:rPr>
              <a:t>Gbps</a:t>
            </a:r>
            <a:endParaRPr lang="fr-FR" cap="none" dirty="0">
              <a:solidFill>
                <a:schemeClr val="tx1"/>
              </a:solidFill>
            </a:endParaRPr>
          </a:p>
          <a:p>
            <a:pPr marL="285750" lvl="1" indent="-285750"/>
            <a:r>
              <a:rPr lang="fr-FR" dirty="0">
                <a:solidFill>
                  <a:schemeClr val="tx1"/>
                </a:solidFill>
              </a:rPr>
              <a:t>	50/50 </a:t>
            </a:r>
            <a:r>
              <a:rPr lang="fr-FR" dirty="0" err="1">
                <a:solidFill>
                  <a:schemeClr val="tx1"/>
                </a:solidFill>
              </a:rPr>
              <a:t>Gbps</a:t>
            </a:r>
            <a:endParaRPr lang="fr-FR" cap="none" dirty="0">
              <a:solidFill>
                <a:schemeClr val="tx1"/>
              </a:solidFill>
            </a:endParaRPr>
          </a:p>
          <a:p>
            <a:endParaRPr lang="fr-FR" cap="none" dirty="0">
              <a:solidFill>
                <a:schemeClr val="tx1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32048"/>
          </a:xfrm>
        </p:spPr>
        <p:txBody>
          <a:bodyPr/>
          <a:lstStyle/>
          <a:p>
            <a:r>
              <a:rPr lang="fr-FR" dirty="0"/>
              <a:t>EPON/10GEPON/50GEPON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E03B-619C-453D-B771-C56BA3064040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4082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2966" y="-725060"/>
            <a:ext cx="8052335" cy="358024"/>
          </a:xfrm>
        </p:spPr>
        <p:txBody>
          <a:bodyPr>
            <a:normAutofit/>
          </a:bodyPr>
          <a:lstStyle/>
          <a:p>
            <a:r>
              <a:rPr lang="fr-FR" sz="2800" b="1" cap="none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Etat des lieux</a:t>
            </a:r>
            <a:endParaRPr lang="en-GB" sz="2800" b="1" cap="none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FD579839-AAD6-9FD0-9F76-AA237FBA3D56}"/>
              </a:ext>
            </a:extLst>
          </p:cNvPr>
          <p:cNvSpPr/>
          <p:nvPr/>
        </p:nvSpPr>
        <p:spPr>
          <a:xfrm>
            <a:off x="712960" y="4339371"/>
            <a:ext cx="7537010" cy="18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F0E1BE4-2504-F8EB-4A14-5B053D149EEA}"/>
              </a:ext>
            </a:extLst>
          </p:cNvPr>
          <p:cNvSpPr/>
          <p:nvPr/>
        </p:nvSpPr>
        <p:spPr>
          <a:xfrm>
            <a:off x="711352" y="3584553"/>
            <a:ext cx="762306" cy="3580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Calibri" panose="020F0502020204030204" pitchFamily="34" charset="0"/>
                <a:cs typeface="Calibri" panose="020F0502020204030204" pitchFamily="34" charset="0"/>
              </a:rPr>
              <a:t>GPON</a:t>
            </a:r>
          </a:p>
          <a:p>
            <a:pPr algn="ctr"/>
            <a:r>
              <a:rPr lang="fr-FR" sz="1200">
                <a:latin typeface="Calibri" panose="020F0502020204030204" pitchFamily="34" charset="0"/>
                <a:cs typeface="Calibri" panose="020F0502020204030204" pitchFamily="34" charset="0"/>
              </a:rPr>
              <a:t>G.984.x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9FA7027-C03E-7094-BB8B-E3CA3806EC03}"/>
              </a:ext>
            </a:extLst>
          </p:cNvPr>
          <p:cNvSpPr/>
          <p:nvPr/>
        </p:nvSpPr>
        <p:spPr>
          <a:xfrm>
            <a:off x="1533637" y="3581560"/>
            <a:ext cx="711977" cy="358025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EPON</a:t>
            </a:r>
          </a:p>
          <a:p>
            <a:pPr algn="ctr"/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802.ah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1D9EEE9-740A-E448-9304-9C3A88E2E6F9}"/>
              </a:ext>
            </a:extLst>
          </p:cNvPr>
          <p:cNvCxnSpPr>
            <a:cxnSpLocks/>
          </p:cNvCxnSpPr>
          <p:nvPr/>
        </p:nvCxnSpPr>
        <p:spPr>
          <a:xfrm>
            <a:off x="655450" y="2970092"/>
            <a:ext cx="7480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D1AFA68-BA0F-4BD1-4A90-8C052294C2D5}"/>
              </a:ext>
            </a:extLst>
          </p:cNvPr>
          <p:cNvCxnSpPr>
            <a:cxnSpLocks/>
          </p:cNvCxnSpPr>
          <p:nvPr/>
        </p:nvCxnSpPr>
        <p:spPr>
          <a:xfrm>
            <a:off x="655450" y="2218088"/>
            <a:ext cx="7480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92B4AFE-585A-D1EF-E519-6A1E2E55997A}"/>
              </a:ext>
            </a:extLst>
          </p:cNvPr>
          <p:cNvCxnSpPr>
            <a:cxnSpLocks/>
          </p:cNvCxnSpPr>
          <p:nvPr/>
        </p:nvCxnSpPr>
        <p:spPr>
          <a:xfrm>
            <a:off x="655246" y="1016240"/>
            <a:ext cx="7480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F7AA103-20C8-EC40-E566-956151C6253D}"/>
              </a:ext>
            </a:extLst>
          </p:cNvPr>
          <p:cNvCxnSpPr>
            <a:cxnSpLocks/>
          </p:cNvCxnSpPr>
          <p:nvPr/>
        </p:nvCxnSpPr>
        <p:spPr>
          <a:xfrm>
            <a:off x="655246" y="1601321"/>
            <a:ext cx="7480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6FE754C-BDCF-1CF4-159B-2B3B73D712B5}"/>
              </a:ext>
            </a:extLst>
          </p:cNvPr>
          <p:cNvSpPr/>
          <p:nvPr/>
        </p:nvSpPr>
        <p:spPr>
          <a:xfrm>
            <a:off x="3462951" y="2790283"/>
            <a:ext cx="778361" cy="3580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Calibri" panose="020F0502020204030204" pitchFamily="34" charset="0"/>
                <a:cs typeface="Calibri" panose="020F0502020204030204" pitchFamily="34" charset="0"/>
              </a:rPr>
              <a:t>XGSPON G.9807.x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E872AEA-02ED-775B-2591-220985159514}"/>
              </a:ext>
            </a:extLst>
          </p:cNvPr>
          <p:cNvSpPr/>
          <p:nvPr/>
        </p:nvSpPr>
        <p:spPr>
          <a:xfrm>
            <a:off x="2432379" y="2791079"/>
            <a:ext cx="953515" cy="358025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10G-EPON</a:t>
            </a:r>
          </a:p>
          <a:p>
            <a:pPr algn="ctr"/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802.av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91D1FC8-8816-9642-C130-0A57ECF18543}"/>
              </a:ext>
            </a:extLst>
          </p:cNvPr>
          <p:cNvSpPr/>
          <p:nvPr/>
        </p:nvSpPr>
        <p:spPr>
          <a:xfrm>
            <a:off x="2922213" y="1197948"/>
            <a:ext cx="993487" cy="14761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Calibri" panose="020F0502020204030204" pitchFamily="34" charset="0"/>
                <a:cs typeface="Calibri" panose="020F0502020204030204" pitchFamily="34" charset="0"/>
              </a:rPr>
              <a:t>NGPON-2</a:t>
            </a:r>
          </a:p>
          <a:p>
            <a:pPr algn="ctr"/>
            <a:r>
              <a:rPr lang="fr-FR" sz="1200">
                <a:latin typeface="Calibri" panose="020F0502020204030204" pitchFamily="34" charset="0"/>
                <a:cs typeface="Calibri" panose="020F0502020204030204" pitchFamily="34" charset="0"/>
              </a:rPr>
              <a:t>G.989.x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BBCF2B3-8F5A-5964-D0C8-C00D3EFE70D6}"/>
              </a:ext>
            </a:extLst>
          </p:cNvPr>
          <p:cNvSpPr txBox="1"/>
          <p:nvPr/>
        </p:nvSpPr>
        <p:spPr>
          <a:xfrm>
            <a:off x="142966" y="890627"/>
            <a:ext cx="5581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100G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F1F7DC8-8517-894C-AFCC-1D7ED6ED8AF4}"/>
              </a:ext>
            </a:extLst>
          </p:cNvPr>
          <p:cNvSpPr txBox="1"/>
          <p:nvPr/>
        </p:nvSpPr>
        <p:spPr>
          <a:xfrm>
            <a:off x="186848" y="1473446"/>
            <a:ext cx="4700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50G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D9CB72D-7223-987C-9350-24AEEA535029}"/>
              </a:ext>
            </a:extLst>
          </p:cNvPr>
          <p:cNvSpPr txBox="1"/>
          <p:nvPr/>
        </p:nvSpPr>
        <p:spPr>
          <a:xfrm>
            <a:off x="186847" y="2081038"/>
            <a:ext cx="4700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25G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DFB18B6-8B11-19B9-B6AE-4B7C9C8271FC}"/>
              </a:ext>
            </a:extLst>
          </p:cNvPr>
          <p:cNvSpPr txBox="1"/>
          <p:nvPr/>
        </p:nvSpPr>
        <p:spPr>
          <a:xfrm>
            <a:off x="186848" y="2837527"/>
            <a:ext cx="4844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10G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F116984-F6C3-D61A-C35B-BDBEEE2D4D3A}"/>
              </a:ext>
            </a:extLst>
          </p:cNvPr>
          <p:cNvSpPr txBox="1"/>
          <p:nvPr/>
        </p:nvSpPr>
        <p:spPr>
          <a:xfrm>
            <a:off x="268913" y="3622072"/>
            <a:ext cx="3818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1G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6A8C35B-A68B-C783-A227-9DC385F67E57}"/>
              </a:ext>
            </a:extLst>
          </p:cNvPr>
          <p:cNvSpPr/>
          <p:nvPr/>
        </p:nvSpPr>
        <p:spPr>
          <a:xfrm>
            <a:off x="4638916" y="2035016"/>
            <a:ext cx="668040" cy="3948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>
                <a:latin typeface="Calibri" panose="020F0502020204030204" pitchFamily="34" charset="0"/>
                <a:cs typeface="Calibri" panose="020F0502020204030204" pitchFamily="34" charset="0"/>
              </a:rPr>
              <a:t>25GPON</a:t>
            </a:r>
          </a:p>
          <a:p>
            <a:pPr algn="ctr"/>
            <a:r>
              <a:rPr lang="fr-FR" sz="900">
                <a:latin typeface="Calibri" panose="020F0502020204030204" pitchFamily="34" charset="0"/>
                <a:cs typeface="Calibri" panose="020F0502020204030204" pitchFamily="34" charset="0"/>
              </a:rPr>
              <a:t>MSA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20EFD38-74E9-E20C-D72D-89872DD092B8}"/>
              </a:ext>
            </a:extLst>
          </p:cNvPr>
          <p:cNvSpPr/>
          <p:nvPr/>
        </p:nvSpPr>
        <p:spPr>
          <a:xfrm>
            <a:off x="6094737" y="1444876"/>
            <a:ext cx="823660" cy="3580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Calibri" panose="020F0502020204030204" pitchFamily="34" charset="0"/>
                <a:cs typeface="Calibri" panose="020F0502020204030204" pitchFamily="34" charset="0"/>
              </a:rPr>
              <a:t>50GPON</a:t>
            </a:r>
          </a:p>
          <a:p>
            <a:pPr algn="ctr"/>
            <a:r>
              <a:rPr lang="fr-FR" sz="1200">
                <a:latin typeface="Calibri" panose="020F0502020204030204" pitchFamily="34" charset="0"/>
                <a:cs typeface="Calibri" panose="020F0502020204030204" pitchFamily="34" charset="0"/>
              </a:rPr>
              <a:t>G9804.x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B15B72D9-9180-8FFA-9FE5-D9DCC7BF2F53}"/>
              </a:ext>
            </a:extLst>
          </p:cNvPr>
          <p:cNvSpPr/>
          <p:nvPr/>
        </p:nvSpPr>
        <p:spPr>
          <a:xfrm>
            <a:off x="7142260" y="708262"/>
            <a:ext cx="993206" cy="60131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100GPON / 200GPON / TERAPON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4889E52-4121-A819-EB4C-7D1FD39559A0}"/>
              </a:ext>
            </a:extLst>
          </p:cNvPr>
          <p:cNvSpPr/>
          <p:nvPr/>
        </p:nvSpPr>
        <p:spPr>
          <a:xfrm>
            <a:off x="5226114" y="1438152"/>
            <a:ext cx="823660" cy="750873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25G/50G-EPON</a:t>
            </a:r>
          </a:p>
          <a:p>
            <a:pPr algn="ctr"/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802.ca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5ACFCFF-FA8A-2C84-F207-04904962442B}"/>
              </a:ext>
            </a:extLst>
          </p:cNvPr>
          <p:cNvCxnSpPr>
            <a:cxnSpLocks/>
          </p:cNvCxnSpPr>
          <p:nvPr/>
        </p:nvCxnSpPr>
        <p:spPr>
          <a:xfrm>
            <a:off x="1151128" y="3939585"/>
            <a:ext cx="0" cy="491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3160CBD1-B764-84D6-370B-035596D83C1E}"/>
              </a:ext>
            </a:extLst>
          </p:cNvPr>
          <p:cNvSpPr txBox="1"/>
          <p:nvPr/>
        </p:nvSpPr>
        <p:spPr>
          <a:xfrm>
            <a:off x="939411" y="4513865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2003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60F974E-7F87-6B7E-BE86-F624056FD3FC}"/>
              </a:ext>
            </a:extLst>
          </p:cNvPr>
          <p:cNvSpPr txBox="1"/>
          <p:nvPr/>
        </p:nvSpPr>
        <p:spPr>
          <a:xfrm>
            <a:off x="1655419" y="4523088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2004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79715D1-AF26-DD11-E49B-B94BAFE640C4}"/>
              </a:ext>
            </a:extLst>
          </p:cNvPr>
          <p:cNvSpPr txBox="1"/>
          <p:nvPr/>
        </p:nvSpPr>
        <p:spPr>
          <a:xfrm>
            <a:off x="2686384" y="4507555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2009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DFAA602-F629-5A1C-9E6E-F92EF003598B}"/>
              </a:ext>
            </a:extLst>
          </p:cNvPr>
          <p:cNvSpPr txBox="1"/>
          <p:nvPr/>
        </p:nvSpPr>
        <p:spPr>
          <a:xfrm>
            <a:off x="3204593" y="4501881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4801005F-718A-FB31-72D5-1C461F4B017A}"/>
              </a:ext>
            </a:extLst>
          </p:cNvPr>
          <p:cNvCxnSpPr>
            <a:cxnSpLocks/>
          </p:cNvCxnSpPr>
          <p:nvPr/>
        </p:nvCxnSpPr>
        <p:spPr>
          <a:xfrm>
            <a:off x="3915704" y="3166587"/>
            <a:ext cx="0" cy="1321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6281A069-5F91-BB91-692E-B520D038DF2B}"/>
              </a:ext>
            </a:extLst>
          </p:cNvPr>
          <p:cNvSpPr txBox="1"/>
          <p:nvPr/>
        </p:nvSpPr>
        <p:spPr>
          <a:xfrm>
            <a:off x="3703988" y="4508671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EA3A6B1-6028-B873-4C5D-CE74A1BAADEA}"/>
              </a:ext>
            </a:extLst>
          </p:cNvPr>
          <p:cNvSpPr txBox="1"/>
          <p:nvPr/>
        </p:nvSpPr>
        <p:spPr>
          <a:xfrm>
            <a:off x="5091439" y="4506439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42D74B7E-4E3E-57FE-AFF0-040D70937028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6506567" y="1802901"/>
            <a:ext cx="1" cy="262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06C17C52-E6F8-DA0B-1481-1FC8C88C2AF4}"/>
              </a:ext>
            </a:extLst>
          </p:cNvPr>
          <p:cNvSpPr txBox="1"/>
          <p:nvPr/>
        </p:nvSpPr>
        <p:spPr>
          <a:xfrm>
            <a:off x="6261787" y="4507555"/>
            <a:ext cx="5581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2206DDEB-1B55-66FB-F563-41025299D546}"/>
              </a:ext>
            </a:extLst>
          </p:cNvPr>
          <p:cNvCxnSpPr>
            <a:cxnSpLocks/>
          </p:cNvCxnSpPr>
          <p:nvPr/>
        </p:nvCxnSpPr>
        <p:spPr>
          <a:xfrm>
            <a:off x="5306230" y="2186402"/>
            <a:ext cx="0" cy="2275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5CC82C2-F0A3-D062-93DB-1496889507B0}"/>
              </a:ext>
            </a:extLst>
          </p:cNvPr>
          <p:cNvCxnSpPr>
            <a:cxnSpLocks/>
          </p:cNvCxnSpPr>
          <p:nvPr/>
        </p:nvCxnSpPr>
        <p:spPr>
          <a:xfrm>
            <a:off x="7578000" y="1347614"/>
            <a:ext cx="23053" cy="3082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FF0F85D4-17DE-BDE0-CF7A-E573F22178F3}"/>
              </a:ext>
            </a:extLst>
          </p:cNvPr>
          <p:cNvSpPr txBox="1"/>
          <p:nvPr/>
        </p:nvSpPr>
        <p:spPr>
          <a:xfrm>
            <a:off x="7142259" y="4543237"/>
            <a:ext cx="10086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latin typeface="Calibri" panose="020F0502020204030204" pitchFamily="34" charset="0"/>
                <a:cs typeface="Calibri" panose="020F0502020204030204" pitchFamily="34" charset="0"/>
              </a:rPr>
              <a:t>202x / 203x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C258865C-355B-B0C1-0839-0F5CFBF71E42}"/>
              </a:ext>
            </a:extLst>
          </p:cNvPr>
          <p:cNvCxnSpPr/>
          <p:nvPr/>
        </p:nvCxnSpPr>
        <p:spPr>
          <a:xfrm flipV="1">
            <a:off x="4193545" y="2429821"/>
            <a:ext cx="550496" cy="40770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1B76F8A7-C8A1-714A-2144-D49325F69470}"/>
              </a:ext>
            </a:extLst>
          </p:cNvPr>
          <p:cNvCxnSpPr>
            <a:cxnSpLocks/>
            <a:stCxn id="26" idx="1"/>
            <a:endCxn id="23" idx="0"/>
          </p:cNvCxnSpPr>
          <p:nvPr/>
        </p:nvCxnSpPr>
        <p:spPr>
          <a:xfrm flipH="1">
            <a:off x="4972936" y="1813589"/>
            <a:ext cx="253178" cy="2214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47725A7-9F76-36D0-F759-C6B42DAA4FD0}"/>
              </a:ext>
            </a:extLst>
          </p:cNvPr>
          <p:cNvSpPr/>
          <p:nvPr/>
        </p:nvSpPr>
        <p:spPr>
          <a:xfrm>
            <a:off x="8279657" y="2987568"/>
            <a:ext cx="583088" cy="244998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D86A3B1-4888-E19B-F4D6-BBA4E47F65E0}"/>
              </a:ext>
            </a:extLst>
          </p:cNvPr>
          <p:cNvSpPr/>
          <p:nvPr/>
        </p:nvSpPr>
        <p:spPr>
          <a:xfrm>
            <a:off x="8293254" y="3321896"/>
            <a:ext cx="583089" cy="2157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Calibri" panose="020F0502020204030204" pitchFamily="34" charset="0"/>
                <a:cs typeface="Calibri" panose="020F0502020204030204" pitchFamily="34" charset="0"/>
              </a:rPr>
              <a:t>IUT-T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B08A2B0-1986-1D8E-3A13-4CC0D38418BC}"/>
              </a:ext>
            </a:extLst>
          </p:cNvPr>
          <p:cNvSpPr/>
          <p:nvPr/>
        </p:nvSpPr>
        <p:spPr>
          <a:xfrm>
            <a:off x="8258432" y="3630042"/>
            <a:ext cx="616656" cy="2449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>
                <a:latin typeface="Calibri" panose="020F0502020204030204" pitchFamily="34" charset="0"/>
                <a:cs typeface="Calibri" panose="020F0502020204030204" pitchFamily="34" charset="0"/>
              </a:rPr>
              <a:t>Hybride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FCFDC13-B57B-0AF8-6871-D09B2F7FFC00}"/>
              </a:ext>
            </a:extLst>
          </p:cNvPr>
          <p:cNvSpPr/>
          <p:nvPr/>
        </p:nvSpPr>
        <p:spPr>
          <a:xfrm>
            <a:off x="8229350" y="3977151"/>
            <a:ext cx="633395" cy="18283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err="1"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  <a:endParaRPr lang="fr-F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D38326-9491-D878-5E6E-3B439F1AE7DF}"/>
              </a:ext>
            </a:extLst>
          </p:cNvPr>
          <p:cNvSpPr txBox="1"/>
          <p:nvPr/>
        </p:nvSpPr>
        <p:spPr>
          <a:xfrm>
            <a:off x="656187" y="2282701"/>
            <a:ext cx="153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Majoritairement déployé dans le monde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2601F69-F406-6F60-D70A-D9188CF760AB}"/>
              </a:ext>
            </a:extLst>
          </p:cNvPr>
          <p:cNvCxnSpPr>
            <a:endCxn id="4" idx="0"/>
          </p:cNvCxnSpPr>
          <p:nvPr/>
        </p:nvCxnSpPr>
        <p:spPr>
          <a:xfrm flipH="1">
            <a:off x="1092505" y="2898058"/>
            <a:ext cx="58623" cy="686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D689991-A232-4165-A740-41DA82371C2B}"/>
              </a:ext>
            </a:extLst>
          </p:cNvPr>
          <p:cNvSpPr txBox="1"/>
          <p:nvPr/>
        </p:nvSpPr>
        <p:spPr>
          <a:xfrm>
            <a:off x="2572162" y="3459541"/>
            <a:ext cx="124811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 dirty="0"/>
              <a:t>Solutions choisies par certains opérateurs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173F19D-7F1F-3AB9-0109-C855D19AD433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2294327" y="3768027"/>
            <a:ext cx="277835" cy="10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5526CD9-BD1C-8317-6129-5BD8A96EF139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2909137" y="3149104"/>
            <a:ext cx="67428" cy="36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9844287F-D8DE-8EED-8B61-8CD83B3B8086}"/>
              </a:ext>
            </a:extLst>
          </p:cNvPr>
          <p:cNvSpPr txBox="1"/>
          <p:nvPr/>
        </p:nvSpPr>
        <p:spPr>
          <a:xfrm>
            <a:off x="3939068" y="3331999"/>
            <a:ext cx="1177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Solution choisie par la plupart des opérateurs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4BD23F0-A4D1-1E92-E02F-55CD9B589944}"/>
              </a:ext>
            </a:extLst>
          </p:cNvPr>
          <p:cNvSpPr txBox="1"/>
          <p:nvPr/>
        </p:nvSpPr>
        <p:spPr>
          <a:xfrm>
            <a:off x="3728235" y="316880"/>
            <a:ext cx="214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Solution proposée par certains constructeurs (Nokia, DZS, etc.)</a:t>
            </a: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1C72286B-E7C9-8FF8-681D-B9874C0C34EF}"/>
              </a:ext>
            </a:extLst>
          </p:cNvPr>
          <p:cNvCxnSpPr>
            <a:cxnSpLocks/>
          </p:cNvCxnSpPr>
          <p:nvPr/>
        </p:nvCxnSpPr>
        <p:spPr>
          <a:xfrm>
            <a:off x="4462207" y="942088"/>
            <a:ext cx="441632" cy="110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E16CA586-AF4A-6FA0-F092-DB227F6DCD16}"/>
              </a:ext>
            </a:extLst>
          </p:cNvPr>
          <p:cNvSpPr txBox="1"/>
          <p:nvPr/>
        </p:nvSpPr>
        <p:spPr>
          <a:xfrm>
            <a:off x="6528130" y="2186402"/>
            <a:ext cx="1239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Tous les constructeurs travaillent dessus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AD8E99E7-E447-F395-A20B-2FAD025F257F}"/>
              </a:ext>
            </a:extLst>
          </p:cNvPr>
          <p:cNvCxnSpPr>
            <a:cxnSpLocks/>
          </p:cNvCxnSpPr>
          <p:nvPr/>
        </p:nvCxnSpPr>
        <p:spPr>
          <a:xfrm flipH="1" flipV="1">
            <a:off x="6800681" y="1802901"/>
            <a:ext cx="341578" cy="50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A654D1D7-34C7-5F43-B8E9-B9546AECEE34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4336263" y="3181025"/>
            <a:ext cx="191581" cy="15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42E9F34-D715-788E-927C-D208BB0EF5A5}"/>
              </a:ext>
            </a:extLst>
          </p:cNvPr>
          <p:cNvSpPr txBox="1"/>
          <p:nvPr/>
        </p:nvSpPr>
        <p:spPr>
          <a:xfrm>
            <a:off x="1655419" y="983543"/>
            <a:ext cx="137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Solution coûteuse, peu utilisée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FE909615-FD20-8A99-E726-57E11D2BCB6B}"/>
              </a:ext>
            </a:extLst>
          </p:cNvPr>
          <p:cNvCxnSpPr>
            <a:cxnSpLocks/>
          </p:cNvCxnSpPr>
          <p:nvPr/>
        </p:nvCxnSpPr>
        <p:spPr>
          <a:xfrm>
            <a:off x="2460837" y="1421313"/>
            <a:ext cx="341104" cy="333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space réservé du numéro de diapositive 8">
            <a:extLst>
              <a:ext uri="{FF2B5EF4-FFF2-40B4-BE49-F238E27FC236}">
                <a16:creationId xmlns:a16="http://schemas.microsoft.com/office/drawing/2014/main" id="{C0A0E3CF-740C-D3FE-66BE-195F4909A07C}"/>
              </a:ext>
            </a:extLst>
          </p:cNvPr>
          <p:cNvSpPr txBox="1">
            <a:spLocks/>
          </p:cNvSpPr>
          <p:nvPr/>
        </p:nvSpPr>
        <p:spPr>
          <a:xfrm>
            <a:off x="8297999" y="4744538"/>
            <a:ext cx="540000" cy="30008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33122C9-A0B9-462F-8757-0847AD287B63}" type="slidenum">
              <a:rPr lang="fr-FR" sz="750" smtClean="0">
                <a:latin typeface="+mj-lt"/>
              </a:rPr>
              <a:pPr algn="r"/>
              <a:t>32</a:t>
            </a:fld>
            <a:endParaRPr lang="fr-FR" sz="7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969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6246250" cy="3710434"/>
          </a:xfrm>
        </p:spPr>
        <p:txBody>
          <a:bodyPr/>
          <a:lstStyle/>
          <a:p>
            <a:r>
              <a:rPr lang="en-GB" dirty="0"/>
              <a:t>Passive Optical Network (PON)</a:t>
            </a:r>
          </a:p>
          <a:p>
            <a:pPr lvl="1"/>
            <a:r>
              <a:rPr lang="en-GB" dirty="0"/>
              <a:t>A network architecture based</a:t>
            </a:r>
          </a:p>
          <a:p>
            <a:pPr lvl="2"/>
            <a:r>
              <a:rPr lang="en-GB" dirty="0"/>
              <a:t>Optical fibre</a:t>
            </a:r>
          </a:p>
          <a:p>
            <a:pPr marL="125413" lvl="2" indent="-125413"/>
            <a:r>
              <a:rPr lang="en-GB" dirty="0"/>
              <a:t>Sharing resource by using massively couplers (possibility to have a 2-level coupling structure), still possibility for passive P2P (see FTTO later on)</a:t>
            </a:r>
          </a:p>
          <a:p>
            <a:pPr marL="125413" lvl="1" indent="-125413"/>
            <a:endParaRPr lang="en-GB" dirty="0"/>
          </a:p>
          <a:p>
            <a:pPr marL="125413" lvl="1" indent="-125413"/>
            <a:r>
              <a:rPr lang="en-GB" dirty="0"/>
              <a:t>A connection between</a:t>
            </a:r>
          </a:p>
          <a:p>
            <a:pPr marL="125413" lvl="2" indent="-125413"/>
            <a:r>
              <a:rPr lang="en-GB" dirty="0"/>
              <a:t>an Optical Line Termination (OLT) that gives access to network and service</a:t>
            </a:r>
          </a:p>
          <a:p>
            <a:pPr marL="125413" lvl="2" indent="-125413"/>
            <a:r>
              <a:rPr lang="en-GB" dirty="0"/>
              <a:t>an Optical Network Termination (ONT) that is the connection point for the end user (Optical Network Unit in the case of FTTB/</a:t>
            </a:r>
            <a:r>
              <a:rPr lang="en-GB" dirty="0" err="1"/>
              <a:t>FTTLa</a:t>
            </a:r>
            <a:r>
              <a:rPr lang="en-GB" dirty="0"/>
              <a:t>)</a:t>
            </a:r>
          </a:p>
          <a:p>
            <a:pPr marL="125413" lvl="2" indent="-125413"/>
            <a:endParaRPr lang="en-GB" dirty="0"/>
          </a:p>
          <a:p>
            <a:r>
              <a:rPr lang="en-GB" dirty="0"/>
              <a:t>Optical fibre characteristics</a:t>
            </a:r>
          </a:p>
          <a:p>
            <a:pPr lvl="1"/>
            <a:r>
              <a:rPr lang="en-GB" dirty="0"/>
              <a:t>Single-mode Fibre (the usual case) with typically G657 in Europe</a:t>
            </a:r>
          </a:p>
          <a:p>
            <a:pPr lvl="1"/>
            <a:r>
              <a:rPr lang="en-GB" dirty="0"/>
              <a:t>Bi-directional communication on the fibre (downlink 1490 nm, uplink 1310 nm)</a:t>
            </a:r>
          </a:p>
          <a:p>
            <a:pPr lvl="1"/>
            <a:r>
              <a:rPr lang="en-GB" dirty="0"/>
              <a:t>Couplers to access the network resource</a:t>
            </a:r>
          </a:p>
          <a:p>
            <a:pPr lvl="1"/>
            <a:r>
              <a:rPr lang="en-GB" dirty="0"/>
              <a:t>TDMA multiplexing of users in both directions of transmission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PON Characteristics (1/2)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891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6246250" cy="3710434"/>
          </a:xfrm>
        </p:spPr>
        <p:txBody>
          <a:bodyPr/>
          <a:lstStyle/>
          <a:p>
            <a:r>
              <a:rPr lang="en-GB" dirty="0"/>
              <a:t>Security</a:t>
            </a:r>
          </a:p>
          <a:p>
            <a:pPr lvl="1"/>
            <a:r>
              <a:rPr lang="en-GB" dirty="0"/>
              <a:t>A requirement especially on a shared network</a:t>
            </a:r>
          </a:p>
          <a:p>
            <a:pPr lvl="1"/>
            <a:r>
              <a:rPr lang="en-GB" dirty="0"/>
              <a:t>End to end AES128 coding</a:t>
            </a:r>
          </a:p>
          <a:p>
            <a:pPr lvl="1"/>
            <a:endParaRPr lang="en-GB" dirty="0"/>
          </a:p>
          <a:p>
            <a:r>
              <a:rPr lang="en-GB" dirty="0"/>
              <a:t>Coupling limits</a:t>
            </a:r>
          </a:p>
          <a:p>
            <a:pPr lvl="1"/>
            <a:r>
              <a:rPr lang="en-GB" dirty="0"/>
              <a:t>Resource sharing on FTTH is a compromise between</a:t>
            </a:r>
          </a:p>
          <a:p>
            <a:pPr lvl="2"/>
            <a:r>
              <a:rPr lang="en-GB" dirty="0"/>
              <a:t>Optimizing the investment over an optical fibre network</a:t>
            </a:r>
          </a:p>
          <a:p>
            <a:pPr lvl="2"/>
            <a:r>
              <a:rPr lang="en-GB" dirty="0"/>
              <a:t>Providing significant resource to the end users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A common value for fibre coupling is 1/64,</a:t>
            </a:r>
            <a:br>
              <a:rPr lang="en-GB" dirty="0"/>
            </a:br>
            <a:r>
              <a:rPr lang="en-GB" dirty="0"/>
              <a:t>it however can reach 1/128 in some places.</a:t>
            </a:r>
          </a:p>
          <a:p>
            <a:endParaRPr lang="en-GB" dirty="0"/>
          </a:p>
          <a:p>
            <a:r>
              <a:rPr lang="en-GB" dirty="0"/>
              <a:t>Limits</a:t>
            </a:r>
          </a:p>
          <a:p>
            <a:pPr lvl="1"/>
            <a:r>
              <a:rPr lang="en-GB" dirty="0"/>
              <a:t>Distance is limited to ~20 km max mainly due to</a:t>
            </a:r>
          </a:p>
          <a:p>
            <a:pPr lvl="2"/>
            <a:r>
              <a:rPr lang="en-GB" dirty="0"/>
              <a:t>Laser beam used</a:t>
            </a:r>
          </a:p>
          <a:p>
            <a:pPr lvl="2"/>
            <a:r>
              <a:rPr lang="en-GB" dirty="0"/>
              <a:t>Massive use of couplers/splitters on the line</a:t>
            </a:r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PON Characteristics (2/2)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2AE0F3-3A2A-51AA-3312-F66C2C8D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923678"/>
            <a:ext cx="3278103" cy="17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72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5238138" cy="3710434"/>
          </a:xfrm>
        </p:spPr>
        <p:txBody>
          <a:bodyPr/>
          <a:lstStyle/>
          <a:p>
            <a:r>
              <a:rPr lang="en-GB" dirty="0"/>
              <a:t>Passive Optical Network (PON)</a:t>
            </a:r>
          </a:p>
          <a:p>
            <a:pPr lvl="1"/>
            <a:r>
              <a:rPr lang="en-GB" dirty="0"/>
              <a:t>A network architecture based</a:t>
            </a:r>
          </a:p>
          <a:p>
            <a:pPr lvl="2"/>
            <a:r>
              <a:rPr lang="en-GB" dirty="0"/>
              <a:t>Optical fibre</a:t>
            </a:r>
          </a:p>
          <a:p>
            <a:pPr marL="125413" lvl="2" indent="-125413"/>
            <a:r>
              <a:rPr lang="en-GB" dirty="0"/>
              <a:t>Sharing resource by using massively couplers (possibility to have a 2-level coupling structure)</a:t>
            </a:r>
          </a:p>
          <a:p>
            <a:pPr marL="125413" lvl="1" indent="-125413"/>
            <a:endParaRPr lang="en-GB" dirty="0"/>
          </a:p>
          <a:p>
            <a:pPr marL="125413" lvl="1" indent="-125413"/>
            <a:r>
              <a:rPr lang="en-GB" dirty="0"/>
              <a:t>A connection between</a:t>
            </a:r>
          </a:p>
          <a:p>
            <a:pPr marL="125413" lvl="2" indent="-125413"/>
            <a:r>
              <a:rPr lang="en-GB" dirty="0"/>
              <a:t>an Optical Line Termination (OLT) that gives access to network and service</a:t>
            </a:r>
          </a:p>
          <a:p>
            <a:pPr marL="125413" lvl="2" indent="-125413"/>
            <a:r>
              <a:rPr lang="en-GB" dirty="0"/>
              <a:t>an Optical Network Termination (ONT) that is the connection point for the end user (Optical Network Unit in the case of FTTB/</a:t>
            </a:r>
            <a:r>
              <a:rPr lang="en-GB" dirty="0" err="1"/>
              <a:t>FTTLa</a:t>
            </a:r>
            <a:r>
              <a:rPr lang="en-GB" dirty="0"/>
              <a:t>)</a:t>
            </a:r>
          </a:p>
          <a:p>
            <a:pPr marL="125413" lvl="2" indent="-125413"/>
            <a:endParaRPr lang="en-GB" dirty="0"/>
          </a:p>
          <a:p>
            <a:r>
              <a:rPr lang="en-GB" dirty="0"/>
              <a:t>Optical fibre characteristics</a:t>
            </a:r>
          </a:p>
          <a:p>
            <a:pPr lvl="1"/>
            <a:r>
              <a:rPr lang="en-GB" dirty="0"/>
              <a:t>Single-mode Fibre (the usual case) with typically G657 in Europe</a:t>
            </a:r>
          </a:p>
          <a:p>
            <a:pPr lvl="1"/>
            <a:r>
              <a:rPr lang="en-GB" dirty="0"/>
              <a:t>Bi-directional communication on the fibre</a:t>
            </a:r>
          </a:p>
          <a:p>
            <a:pPr lvl="1"/>
            <a:r>
              <a:rPr lang="en-GB" dirty="0"/>
              <a:t>Couplers to access the network resource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PON Components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C45E7C-777C-4A6C-9C05-E8520F30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419622"/>
            <a:ext cx="3275856" cy="15533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7D6869-CD2D-4DE5-86C5-90D3B86A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067714"/>
            <a:ext cx="1496765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85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5238138" cy="3710434"/>
          </a:xfrm>
        </p:spPr>
        <p:txBody>
          <a:bodyPr/>
          <a:lstStyle/>
          <a:p>
            <a:r>
              <a:rPr lang="en-GB" dirty="0"/>
              <a:t>An anchoring site</a:t>
            </a:r>
          </a:p>
          <a:p>
            <a:pPr lvl="1"/>
            <a:r>
              <a:rPr lang="en-GB" dirty="0"/>
              <a:t>A massive number of end-users connected (several dozen of thousand users)</a:t>
            </a:r>
          </a:p>
          <a:p>
            <a:pPr lvl="1"/>
            <a:endParaRPr lang="en-GB" dirty="0"/>
          </a:p>
          <a:p>
            <a:r>
              <a:rPr lang="en-GB" dirty="0"/>
              <a:t>Optical Line Terminal (OLT)</a:t>
            </a:r>
          </a:p>
          <a:p>
            <a:pPr lvl="1"/>
            <a:r>
              <a:rPr lang="en-GB" dirty="0"/>
              <a:t>OLT, similar to DSLAM in the </a:t>
            </a:r>
            <a:r>
              <a:rPr lang="en-GB" dirty="0" err="1"/>
              <a:t>xDSL</a:t>
            </a:r>
            <a:r>
              <a:rPr lang="en-GB" dirty="0"/>
              <a:t> terminology</a:t>
            </a:r>
          </a:p>
          <a:p>
            <a:pPr lvl="1"/>
            <a:r>
              <a:rPr lang="en-GB" dirty="0"/>
              <a:t>A set of end-users connection point to transportation network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Main characteristic :</a:t>
            </a:r>
          </a:p>
          <a:p>
            <a:pPr lvl="2"/>
            <a:r>
              <a:rPr lang="en-GB" dirty="0"/>
              <a:t>Entry point to optical network</a:t>
            </a:r>
          </a:p>
          <a:p>
            <a:pPr lvl="2"/>
            <a:r>
              <a:rPr lang="en-GB" dirty="0"/>
              <a:t>Connected to routers</a:t>
            </a:r>
          </a:p>
          <a:p>
            <a:pPr lvl="2"/>
            <a:r>
              <a:rPr lang="en-GB" dirty="0"/>
              <a:t>Connected to backbone</a:t>
            </a:r>
          </a:p>
          <a:p>
            <a:pPr lvl="2"/>
            <a:r>
              <a:rPr lang="en-GB" dirty="0"/>
              <a:t>Include passive splitters</a:t>
            </a:r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Central Office (NRO)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F4622B-DEF8-450F-A895-E97FD42D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603929"/>
            <a:ext cx="3290409" cy="24019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5D7EF6A-355B-4CAE-8CB3-634601553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350" y="3035486"/>
            <a:ext cx="1929195" cy="1590514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0D3764DB-EF9B-5FEA-9A94-4CA3764FBB3E}"/>
              </a:ext>
            </a:extLst>
          </p:cNvPr>
          <p:cNvSpPr txBox="1">
            <a:spLocks/>
          </p:cNvSpPr>
          <p:nvPr/>
        </p:nvSpPr>
        <p:spPr bwMode="gray">
          <a:xfrm>
            <a:off x="6228183" y="4371950"/>
            <a:ext cx="2810755" cy="6819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050" dirty="0"/>
              <a:t>In French…</a:t>
            </a:r>
          </a:p>
          <a:p>
            <a:pPr lvl="1"/>
            <a:endParaRPr lang="en-GB" sz="1050" dirty="0"/>
          </a:p>
          <a:p>
            <a:pPr lvl="1"/>
            <a:r>
              <a:rPr lang="en-GB" sz="1050" dirty="0"/>
              <a:t>NRA (</a:t>
            </a:r>
            <a:r>
              <a:rPr lang="en-GB" sz="1050" dirty="0" err="1"/>
              <a:t>Noeud</a:t>
            </a:r>
            <a:r>
              <a:rPr lang="en-GB" sz="1050" dirty="0"/>
              <a:t> de </a:t>
            </a:r>
            <a:r>
              <a:rPr lang="en-GB" sz="1050" dirty="0" err="1"/>
              <a:t>Racco</a:t>
            </a:r>
            <a:r>
              <a:rPr lang="en-GB" sz="1050" dirty="0"/>
              <a:t>. </a:t>
            </a:r>
            <a:r>
              <a:rPr lang="en-GB" sz="1050" dirty="0" err="1"/>
              <a:t>Abonné</a:t>
            </a:r>
            <a:r>
              <a:rPr lang="en-GB" sz="1050" dirty="0"/>
              <a:t>) : </a:t>
            </a:r>
            <a:r>
              <a:rPr lang="en-GB" sz="1050" dirty="0" err="1"/>
              <a:t>xDSL</a:t>
            </a:r>
            <a:endParaRPr lang="en-GB" sz="1050" dirty="0"/>
          </a:p>
          <a:p>
            <a:pPr lvl="1"/>
            <a:r>
              <a:rPr lang="en-GB" sz="1050" dirty="0"/>
              <a:t>NRO (</a:t>
            </a:r>
            <a:r>
              <a:rPr lang="en-GB" sz="1050" dirty="0" err="1"/>
              <a:t>Noeud</a:t>
            </a:r>
            <a:r>
              <a:rPr lang="en-GB" sz="1050" dirty="0"/>
              <a:t> de </a:t>
            </a:r>
            <a:r>
              <a:rPr lang="en-GB" sz="1050" dirty="0" err="1"/>
              <a:t>Racco</a:t>
            </a:r>
            <a:r>
              <a:rPr lang="en-GB" sz="1050" dirty="0"/>
              <a:t> </a:t>
            </a:r>
            <a:r>
              <a:rPr lang="en-GB" sz="1050" dirty="0" err="1"/>
              <a:t>Optique</a:t>
            </a:r>
            <a:r>
              <a:rPr lang="en-GB" sz="1050" dirty="0"/>
              <a:t>) : Fibre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3BD509-6C10-FFF8-127C-D5CC973C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534" y="2499742"/>
            <a:ext cx="2605995" cy="19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9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5210897" cy="3710434"/>
          </a:xfrm>
        </p:spPr>
        <p:txBody>
          <a:bodyPr/>
          <a:lstStyle/>
          <a:p>
            <a:r>
              <a:rPr lang="en-GB" u="sng" dirty="0"/>
              <a:t>Option 1</a:t>
            </a:r>
            <a:r>
              <a:rPr lang="en-GB" dirty="0"/>
              <a:t> : Operators have their own OLT</a:t>
            </a:r>
          </a:p>
          <a:p>
            <a:pPr lvl="1"/>
            <a:r>
              <a:rPr lang="en-GB" dirty="0"/>
              <a:t>The main option : in France most of the Central Office were deployed by Orange and SFR (co construction operations)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Competition Operators have identified fibres connected to their OLTs through local operator. The traffic is then sent to the end-user operator backbone.</a:t>
            </a:r>
          </a:p>
          <a:p>
            <a:pPr lvl="1"/>
            <a:endParaRPr lang="en-GB" dirty="0"/>
          </a:p>
          <a:p>
            <a:r>
              <a:rPr lang="en-GB" u="sng" dirty="0"/>
              <a:t>Option 2</a:t>
            </a:r>
            <a:r>
              <a:rPr lang="en-GB" dirty="0"/>
              <a:t> : Active Backhaul</a:t>
            </a:r>
          </a:p>
          <a:p>
            <a:pPr lvl="1"/>
            <a:r>
              <a:rPr lang="en-GB" dirty="0"/>
              <a:t>The typical option for low density areas where deployment is not made by operators, but local authorities.</a:t>
            </a:r>
          </a:p>
          <a:p>
            <a:pPr lvl="1"/>
            <a:r>
              <a:rPr lang="en-GB" dirty="0"/>
              <a:t>Happens in some cases  for special areas.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The traffic is routed by the local operator to the end user’s operator connection point</a:t>
            </a:r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Central Office / Network sharing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F4622B-DEF8-450F-A895-E97FD42D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895" y="2332590"/>
            <a:ext cx="3290409" cy="24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24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5526170" cy="3710434"/>
          </a:xfrm>
        </p:spPr>
        <p:txBody>
          <a:bodyPr/>
          <a:lstStyle/>
          <a:p>
            <a:r>
              <a:rPr lang="en-GB" dirty="0"/>
              <a:t>Equipment that allows mutualisation of Fibre</a:t>
            </a:r>
          </a:p>
          <a:p>
            <a:pPr lvl="1"/>
            <a:r>
              <a:rPr lang="en-GB" dirty="0"/>
              <a:t>The merging point of end-users connection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Several types of mutualisation points</a:t>
            </a:r>
          </a:p>
          <a:p>
            <a:pPr lvl="1"/>
            <a:r>
              <a:rPr lang="en-GB" dirty="0"/>
              <a:t>Indoor for the case of large buildings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Outdoor</a:t>
            </a:r>
          </a:p>
          <a:p>
            <a:pPr lvl="2"/>
            <a:r>
              <a:rPr lang="en-GB" dirty="0"/>
              <a:t>when houses are connected</a:t>
            </a:r>
          </a:p>
          <a:p>
            <a:pPr lvl="2"/>
            <a:r>
              <a:rPr lang="en-GB" dirty="0"/>
              <a:t>for mutualisation over a full area/district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Mutualisation points (PM)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6F968E-19F3-47EC-8A63-912D9074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764063"/>
            <a:ext cx="2666899" cy="37958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CCE060-7EA8-4506-BB87-91727F7DA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697869"/>
            <a:ext cx="2376264" cy="23736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3E18F6-0459-4001-8750-CD3E9BC5F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090" y="3291831"/>
            <a:ext cx="2415830" cy="1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38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5526170" cy="3710434"/>
          </a:xfrm>
        </p:spPr>
        <p:txBody>
          <a:bodyPr/>
          <a:lstStyle/>
          <a:p>
            <a:r>
              <a:rPr lang="en-GB" dirty="0"/>
              <a:t>Intermediate points between site and end-users</a:t>
            </a:r>
          </a:p>
          <a:p>
            <a:pPr lvl="1"/>
            <a:r>
              <a:rPr lang="en-GB" dirty="0"/>
              <a:t>The merging point of end-users connections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Typically used in residential areas where multiple connections cannot be done within a building</a:t>
            </a:r>
          </a:p>
          <a:p>
            <a:pPr lvl="1"/>
            <a:endParaRPr lang="en-GB" dirty="0"/>
          </a:p>
          <a:p>
            <a:r>
              <a:rPr lang="en-GB" dirty="0"/>
              <a:t>Characteristics</a:t>
            </a:r>
          </a:p>
          <a:p>
            <a:pPr lvl="1"/>
            <a:r>
              <a:rPr lang="en-GB" dirty="0"/>
              <a:t>A box that allows a set of connections (usually up to 12)</a:t>
            </a:r>
          </a:p>
          <a:p>
            <a:pPr lvl="1"/>
            <a:r>
              <a:rPr lang="en-GB" dirty="0"/>
              <a:t>Access to a cable that is connected to a mutualisation point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Usually no couplers in such boxes although</a:t>
            </a:r>
            <a:br>
              <a:rPr lang="en-GB" dirty="0"/>
            </a:br>
            <a:r>
              <a:rPr lang="en-GB" dirty="0"/>
              <a:t>not forbidden as a rule</a:t>
            </a:r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Middle connection points (PBO)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7425E2-B615-442A-AA35-103B106A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380" y="1779662"/>
            <a:ext cx="3752196" cy="27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Network topologies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6856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5138657" cy="3710434"/>
          </a:xfrm>
        </p:spPr>
        <p:txBody>
          <a:bodyPr/>
          <a:lstStyle/>
          <a:p>
            <a:r>
              <a:rPr lang="en-GB" dirty="0"/>
              <a:t>Optical Network Termination (ONT)</a:t>
            </a:r>
          </a:p>
          <a:p>
            <a:pPr lvl="1"/>
            <a:r>
              <a:rPr lang="en-GB" dirty="0"/>
              <a:t>The end point for end-users connections</a:t>
            </a:r>
          </a:p>
          <a:p>
            <a:pPr lvl="1"/>
            <a:r>
              <a:rPr lang="en-GB" dirty="0"/>
              <a:t>The final optical point : afterwards connection is based on another medium, usually ethernet, could be coaxial (</a:t>
            </a:r>
            <a:r>
              <a:rPr lang="en-GB" dirty="0" err="1"/>
              <a:t>FTTLa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r>
              <a:rPr lang="en-GB" dirty="0"/>
              <a:t>Characteristics</a:t>
            </a:r>
          </a:p>
          <a:p>
            <a:pPr lvl="1"/>
            <a:r>
              <a:rPr lang="en-GB" dirty="0"/>
              <a:t>Adaptation of transmission medium : optical to electrical</a:t>
            </a:r>
          </a:p>
          <a:p>
            <a:pPr lvl="1"/>
            <a:r>
              <a:rPr lang="en-GB" dirty="0"/>
              <a:t>Similar to a SFP, likely to be replaced by SFP ultimately</a:t>
            </a:r>
          </a:p>
          <a:p>
            <a:pPr lvl="1"/>
            <a:r>
              <a:rPr lang="en-GB" dirty="0"/>
              <a:t>The main difference is the power to supply to ONT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Some security concerns with regards to ONT</a:t>
            </a:r>
          </a:p>
          <a:p>
            <a:pPr lvl="2"/>
            <a:r>
              <a:rPr lang="en-GB" dirty="0"/>
              <a:t>could be hacked if not located in the final office or appartement </a:t>
            </a:r>
          </a:p>
          <a:p>
            <a:pPr lvl="2"/>
            <a:r>
              <a:rPr lang="en-GB" dirty="0"/>
              <a:t>whereas SFP is by definition located in the delivery point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End connection points (ONT)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1026" name="Picture 2" descr="100% Original Huawei Hg8010h Epon 1ge Onu Ont Avec1 Port - Cdiscount  Bricolage">
            <a:extLst>
              <a:ext uri="{FF2B5EF4-FFF2-40B4-BE49-F238E27FC236}">
                <a16:creationId xmlns:a16="http://schemas.microsoft.com/office/drawing/2014/main" id="{8CB540B2-4DE6-9246-0DAA-63FF1DA5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439" y="7000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59B2CC-D976-E521-91D6-868C2F8C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655" y="2969148"/>
            <a:ext cx="3421017" cy="11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58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5238138" cy="3710434"/>
          </a:xfrm>
        </p:spPr>
        <p:txBody>
          <a:bodyPr/>
          <a:lstStyle/>
          <a:p>
            <a:r>
              <a:rPr lang="en-GB" dirty="0"/>
              <a:t>The story of an installation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Network Cable installed</a:t>
            </a:r>
          </a:p>
          <a:p>
            <a:pPr marL="125413" lvl="2" indent="-125413"/>
            <a:r>
              <a:rPr lang="en-GB" dirty="0"/>
              <a:t>Using when possible Orange ducts infrastructure</a:t>
            </a:r>
          </a:p>
          <a:p>
            <a:pPr marL="125413" lvl="2" indent="-125413"/>
            <a:r>
              <a:rPr lang="en-GB" dirty="0"/>
              <a:t>Digging when required</a:t>
            </a:r>
          </a:p>
          <a:p>
            <a:pPr marL="125413" lvl="2" indent="-125413"/>
            <a:r>
              <a:rPr lang="en-GB" dirty="0"/>
              <a:t>Installing a cable in every street from the collecting point</a:t>
            </a:r>
          </a:p>
          <a:p>
            <a:pPr marL="125413" lvl="2" indent="-125413"/>
            <a:endParaRPr lang="en-GB" dirty="0"/>
          </a:p>
          <a:p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How does fibre comes to home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88D061-3736-41F6-92AA-478C4D587DB5}"/>
              </a:ext>
            </a:extLst>
          </p:cNvPr>
          <p:cNvSpPr/>
          <p:nvPr/>
        </p:nvSpPr>
        <p:spPr>
          <a:xfrm>
            <a:off x="602751" y="4881890"/>
            <a:ext cx="81904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An article in French @ </a:t>
            </a:r>
            <a:r>
              <a:rPr lang="en-GB" sz="11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https://www.01net.com/actualites/comment-la-fibre-optique-arrive-jusqu-a-chez-vous-1300062.html</a:t>
            </a:r>
            <a:r>
              <a:rPr lang="en-GB" sz="11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79CE86-FA5E-4977-9830-ADAC98EE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2643229"/>
            <a:ext cx="2849623" cy="19733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F718FD-BD56-5796-CE78-4D8B42C6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105997"/>
            <a:ext cx="2464056" cy="13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9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2861874" cy="3710434"/>
          </a:xfrm>
        </p:spPr>
        <p:txBody>
          <a:bodyPr/>
          <a:lstStyle/>
          <a:p>
            <a:r>
              <a:rPr lang="en-GB" sz="1400" dirty="0"/>
              <a:t>State of the art</a:t>
            </a:r>
          </a:p>
          <a:p>
            <a:pPr lvl="1"/>
            <a:r>
              <a:rPr lang="en-GB" sz="1200" dirty="0"/>
              <a:t>Most of the country can be connected throughout multiple combination of infrastructures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4 main operators for end-users</a:t>
            </a:r>
          </a:p>
          <a:p>
            <a:pPr lvl="1"/>
            <a:r>
              <a:rPr lang="en-GB" sz="1200" dirty="0"/>
              <a:t>Multiple local operators for low density areas</a:t>
            </a:r>
          </a:p>
          <a:p>
            <a:pPr lvl="1"/>
            <a:endParaRPr lang="en-GB" sz="1200" dirty="0"/>
          </a:p>
          <a:p>
            <a:r>
              <a:rPr lang="en-GB" sz="1450" dirty="0"/>
              <a:t>A ruled market</a:t>
            </a:r>
          </a:p>
          <a:p>
            <a:pPr lvl="1"/>
            <a:r>
              <a:rPr lang="en-GB" sz="1200" dirty="0"/>
              <a:t>Being an operator comes with commitment to deploy network (coverage, technology, rate…)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On shared areas, operator commit to provide access to competition in a fair manner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FTTH in France (1/2)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88D061-3736-41F6-92AA-478C4D587DB5}"/>
              </a:ext>
            </a:extLst>
          </p:cNvPr>
          <p:cNvSpPr/>
          <p:nvPr/>
        </p:nvSpPr>
        <p:spPr>
          <a:xfrm>
            <a:off x="3419872" y="3844478"/>
            <a:ext cx="475252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Some resource on @ </a:t>
            </a:r>
            <a:r>
              <a:rPr lang="en-GB" sz="900" dirty="0">
                <a:solidFill>
                  <a:srgbClr val="00B0F0"/>
                </a:solidFill>
              </a:rPr>
              <a:t>https://cartefibre.arcep.fr/index.html?lng=3&amp;lat=46.57692011118078&amp;zoom=6.491853096329674&amp;mode=normal&amp;legende=true&amp;filter=true&amp;trimestre=2022T3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CCE3C41-F5F9-C184-3C89-9FC5A492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843320"/>
            <a:ext cx="5585205" cy="30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64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5238138" cy="3710434"/>
          </a:xfrm>
        </p:spPr>
        <p:txBody>
          <a:bodyPr/>
          <a:lstStyle/>
          <a:p>
            <a:pPr lvl="1"/>
            <a:r>
              <a:rPr lang="en-GB" dirty="0"/>
              <a:t>High density areas</a:t>
            </a:r>
          </a:p>
          <a:p>
            <a:pPr lvl="2"/>
            <a:r>
              <a:rPr lang="en-GB" dirty="0"/>
              <a:t>All operators have infrastructure</a:t>
            </a:r>
          </a:p>
          <a:p>
            <a:pPr lvl="2"/>
            <a:r>
              <a:rPr lang="en-GB" dirty="0"/>
              <a:t>Sharing verticality of users buildings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“AMII”/”AMEL” areas</a:t>
            </a:r>
          </a:p>
          <a:p>
            <a:pPr lvl="2"/>
            <a:r>
              <a:rPr lang="en-GB" dirty="0"/>
              <a:t>One operator have infrastructure</a:t>
            </a:r>
          </a:p>
          <a:p>
            <a:pPr lvl="3"/>
            <a:r>
              <a:rPr lang="en-GB" dirty="0"/>
              <a:t>Commitment for coverage and access to competition</a:t>
            </a:r>
          </a:p>
          <a:p>
            <a:pPr lvl="3"/>
            <a:r>
              <a:rPr lang="en-GB" dirty="0"/>
              <a:t>Infrastructure compatible with competition rules</a:t>
            </a:r>
          </a:p>
          <a:p>
            <a:pPr lvl="3"/>
            <a:r>
              <a:rPr lang="en-GB" dirty="0"/>
              <a:t>Capability to host OLT from other operators for their user’s backhaul</a:t>
            </a:r>
          </a:p>
          <a:p>
            <a:pPr lvl="2"/>
            <a:r>
              <a:rPr lang="en-GB" dirty="0"/>
              <a:t>Competition operators are renting fibres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1"/>
            <a:r>
              <a:rPr lang="en-GB" dirty="0"/>
              <a:t>“RIP”, the “DSP” areas</a:t>
            </a:r>
          </a:p>
          <a:p>
            <a:pPr lvl="2"/>
            <a:r>
              <a:rPr lang="en-GB" dirty="0"/>
              <a:t>Low density areas where </a:t>
            </a:r>
            <a:r>
              <a:rPr lang="en-GB" dirty="0" err="1"/>
              <a:t>RoI</a:t>
            </a:r>
            <a:r>
              <a:rPr lang="en-GB" dirty="0"/>
              <a:t> is difficult</a:t>
            </a:r>
          </a:p>
          <a:p>
            <a:pPr lvl="2"/>
            <a:r>
              <a:rPr lang="en-GB" dirty="0"/>
              <a:t>Local administration delegates local operator to deploy infra</a:t>
            </a:r>
          </a:p>
          <a:p>
            <a:pPr marL="125413" lvl="2" indent="-125413"/>
            <a:r>
              <a:rPr lang="en-GB" dirty="0"/>
              <a:t>Main Operators are dealing with local operator to backhaul customers</a:t>
            </a:r>
          </a:p>
          <a:p>
            <a:pPr marL="431413" lvl="3" indent="-125413"/>
            <a:r>
              <a:rPr lang="en-GB" dirty="0"/>
              <a:t>Either by adding an OLT in the Central Office</a:t>
            </a:r>
          </a:p>
          <a:p>
            <a:pPr marL="431413" lvl="3" indent="-125413"/>
            <a:r>
              <a:rPr lang="en-GB" dirty="0"/>
              <a:t>Or by negotiating active backhaul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FTTH in France (2/2) : various areas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F1B01F2-7208-E450-D00E-5502B6FC8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99542"/>
            <a:ext cx="2828462" cy="250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65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5B6627E-45CA-4EE3-933C-522D2CE1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7431"/>
            <a:ext cx="8280000" cy="558651"/>
          </a:xfrm>
        </p:spPr>
        <p:txBody>
          <a:bodyPr/>
          <a:lstStyle/>
          <a:p>
            <a:pPr lvl="0">
              <a:lnSpc>
                <a:spcPct val="107000"/>
              </a:lnSpc>
            </a:pPr>
            <a:r>
              <a:rPr lang="fr-FR" sz="3200" b="1" cap="none" dirty="0">
                <a:solidFill>
                  <a:schemeClr val="tx2"/>
                </a:solidFill>
                <a:latin typeface="+mn-lt"/>
              </a:rPr>
              <a:t>FTTH zones in France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6685AF-8AE9-45E1-8BD9-6C1E6345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émetteur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FB4B4B-A9A9-4029-84A3-53ECACB9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8" name="Rectangle à coins arrondis 33">
            <a:extLst>
              <a:ext uri="{FF2B5EF4-FFF2-40B4-BE49-F238E27FC236}">
                <a16:creationId xmlns:a16="http://schemas.microsoft.com/office/drawing/2014/main" id="{772BCD2E-EFF6-4CF5-A4FB-305FA47D06B4}"/>
              </a:ext>
            </a:extLst>
          </p:cNvPr>
          <p:cNvSpPr/>
          <p:nvPr/>
        </p:nvSpPr>
        <p:spPr>
          <a:xfrm>
            <a:off x="2874624" y="1312312"/>
            <a:ext cx="6089863" cy="714043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fr-FR" sz="1800" b="1" dirty="0">
                <a:solidFill>
                  <a:srgbClr val="39AEBB"/>
                </a:solidFill>
              </a:rPr>
              <a:t>Medium </a:t>
            </a:r>
            <a:r>
              <a:rPr lang="fr-FR" sz="1800" b="1" dirty="0" err="1">
                <a:solidFill>
                  <a:srgbClr val="39AEBB"/>
                </a:solidFill>
              </a:rPr>
              <a:t>density</a:t>
            </a:r>
            <a:r>
              <a:rPr lang="fr-FR" sz="1800" b="1" dirty="0">
                <a:solidFill>
                  <a:srgbClr val="39AEBB"/>
                </a:solidFill>
              </a:rPr>
              <a:t> zones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b="1" dirty="0">
                <a:solidFill>
                  <a:schemeClr val="accent6">
                    <a:lumMod val="75000"/>
                  </a:schemeClr>
                </a:solidFill>
              </a:rPr>
              <a:t>33,6 M places – 34 700 </a:t>
            </a:r>
            <a:r>
              <a:rPr lang="fr-FR" sz="1400" b="1" dirty="0" err="1">
                <a:solidFill>
                  <a:schemeClr val="accent6">
                    <a:lumMod val="75000"/>
                  </a:schemeClr>
                </a:solidFill>
              </a:rPr>
              <a:t>cities</a:t>
            </a:r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à coins arrondis 34">
            <a:extLst>
              <a:ext uri="{FF2B5EF4-FFF2-40B4-BE49-F238E27FC236}">
                <a16:creationId xmlns:a16="http://schemas.microsoft.com/office/drawing/2014/main" id="{805DC6CC-7CD4-43EF-B459-9BAE3FC21FBF}"/>
              </a:ext>
            </a:extLst>
          </p:cNvPr>
          <p:cNvSpPr/>
          <p:nvPr/>
        </p:nvSpPr>
        <p:spPr>
          <a:xfrm>
            <a:off x="2886547" y="2101614"/>
            <a:ext cx="1749841" cy="1438156"/>
          </a:xfrm>
          <a:prstGeom prst="roundRect">
            <a:avLst>
              <a:gd name="adj" fmla="val 608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08A9BA-57EB-45E1-B120-DDD88BE11E97}"/>
              </a:ext>
            </a:extLst>
          </p:cNvPr>
          <p:cNvSpPr/>
          <p:nvPr/>
        </p:nvSpPr>
        <p:spPr>
          <a:xfrm>
            <a:off x="2987824" y="2150421"/>
            <a:ext cx="1728192" cy="127705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b="1" kern="1200" dirty="0" err="1">
                <a:solidFill>
                  <a:srgbClr val="39AEBB"/>
                </a:solidFill>
              </a:rPr>
              <a:t>Private</a:t>
            </a:r>
            <a:r>
              <a:rPr lang="fr-FR" sz="1400" b="1" kern="1200" dirty="0">
                <a:solidFill>
                  <a:srgbClr val="39AEBB"/>
                </a:solidFill>
              </a:rPr>
              <a:t> zones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b="1" kern="1200" dirty="0">
                <a:solidFill>
                  <a:srgbClr val="39AEBB"/>
                </a:solidFill>
              </a:rPr>
              <a:t>« AMII »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kern="1200" dirty="0">
                <a:solidFill>
                  <a:schemeClr val="accent6">
                    <a:lumMod val="75000"/>
                  </a:schemeClr>
                </a:solidFill>
              </a:rPr>
              <a:t>15,9 M places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fr-FR" sz="1200" b="1" kern="1200" dirty="0">
                <a:solidFill>
                  <a:schemeClr val="accent6">
                    <a:lumMod val="75000"/>
                  </a:schemeClr>
                </a:solidFill>
              </a:rPr>
              <a:t> 300 </a:t>
            </a:r>
            <a:r>
              <a:rPr lang="fr-FR" sz="1200" b="1" kern="1200" dirty="0" err="1">
                <a:solidFill>
                  <a:schemeClr val="accent6">
                    <a:lumMod val="75000"/>
                  </a:schemeClr>
                </a:solidFill>
              </a:rPr>
              <a:t>cities</a:t>
            </a:r>
            <a:endParaRPr lang="fr-FR" sz="1200" b="1" kern="1200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100" dirty="0">
                <a:solidFill>
                  <a:srgbClr val="39AEBB"/>
                </a:solidFill>
              </a:rPr>
              <a:t>63% </a:t>
            </a:r>
            <a:r>
              <a:rPr lang="fr-FR" sz="1100" dirty="0" err="1">
                <a:solidFill>
                  <a:srgbClr val="39AEBB"/>
                </a:solidFill>
              </a:rPr>
              <a:t>houses</a:t>
            </a:r>
            <a:r>
              <a:rPr lang="fr-FR" sz="1100" dirty="0">
                <a:solidFill>
                  <a:srgbClr val="39AEBB"/>
                </a:solidFill>
              </a:rPr>
              <a:t> | 37% Flats</a:t>
            </a:r>
          </a:p>
        </p:txBody>
      </p:sp>
      <p:sp>
        <p:nvSpPr>
          <p:cNvPr id="12" name="Rectangle à coins arrondis 36">
            <a:extLst>
              <a:ext uri="{FF2B5EF4-FFF2-40B4-BE49-F238E27FC236}">
                <a16:creationId xmlns:a16="http://schemas.microsoft.com/office/drawing/2014/main" id="{CF0D5490-E733-4860-BE00-3B8B8522E7EE}"/>
              </a:ext>
            </a:extLst>
          </p:cNvPr>
          <p:cNvSpPr/>
          <p:nvPr/>
        </p:nvSpPr>
        <p:spPr>
          <a:xfrm>
            <a:off x="2886547" y="3607569"/>
            <a:ext cx="1065881" cy="1103866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3B20E-F5F6-4D4F-9CF3-7C7BFFA315AF}"/>
              </a:ext>
            </a:extLst>
          </p:cNvPr>
          <p:cNvSpPr/>
          <p:nvPr/>
        </p:nvSpPr>
        <p:spPr>
          <a:xfrm>
            <a:off x="2907886" y="3620813"/>
            <a:ext cx="1044543" cy="1039204"/>
          </a:xfrm>
          <a:prstGeom prst="rect">
            <a:avLst/>
          </a:prstGeom>
          <a:noFill/>
          <a:ln w="1905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kern="1200" dirty="0">
                <a:solidFill>
                  <a:srgbClr val="39AEBB"/>
                </a:solidFill>
              </a:rPr>
              <a:t>Orange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dirty="0">
                <a:solidFill>
                  <a:schemeClr val="accent6">
                    <a:lumMod val="75000"/>
                  </a:schemeClr>
                </a:solidFill>
              </a:rPr>
              <a:t>12</a:t>
            </a:r>
            <a:r>
              <a:rPr lang="fr-FR" sz="1000" b="1" kern="1200" dirty="0">
                <a:solidFill>
                  <a:schemeClr val="accent6">
                    <a:lumMod val="75000"/>
                  </a:schemeClr>
                </a:solidFill>
              </a:rPr>
              <a:t>,9 Mloc. 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kern="1200" dirty="0">
                <a:solidFill>
                  <a:schemeClr val="accent6">
                    <a:lumMod val="75000"/>
                  </a:schemeClr>
                </a:solidFill>
              </a:rPr>
              <a:t>(81%)</a:t>
            </a:r>
          </a:p>
        </p:txBody>
      </p:sp>
      <p:sp>
        <p:nvSpPr>
          <p:cNvPr id="14" name="Rectangle à coins arrondis 38">
            <a:extLst>
              <a:ext uri="{FF2B5EF4-FFF2-40B4-BE49-F238E27FC236}">
                <a16:creationId xmlns:a16="http://schemas.microsoft.com/office/drawing/2014/main" id="{5A1705AD-D61A-413D-B5A3-F2B5D90EE6C1}"/>
              </a:ext>
            </a:extLst>
          </p:cNvPr>
          <p:cNvSpPr/>
          <p:nvPr/>
        </p:nvSpPr>
        <p:spPr>
          <a:xfrm>
            <a:off x="4003176" y="3609857"/>
            <a:ext cx="593776" cy="1103867"/>
          </a:xfrm>
          <a:prstGeom prst="roundRect">
            <a:avLst>
              <a:gd name="adj" fmla="val 14738"/>
            </a:avLst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391246-8627-4BBE-AF81-63BB65771C24}"/>
              </a:ext>
            </a:extLst>
          </p:cNvPr>
          <p:cNvSpPr/>
          <p:nvPr/>
        </p:nvSpPr>
        <p:spPr>
          <a:xfrm>
            <a:off x="4003176" y="3642189"/>
            <a:ext cx="633212" cy="1039204"/>
          </a:xfrm>
          <a:prstGeom prst="rect">
            <a:avLst/>
          </a:prstGeom>
          <a:noFill/>
          <a:ln w="1905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kern="1200" dirty="0">
                <a:solidFill>
                  <a:srgbClr val="39AEBB"/>
                </a:solidFill>
              </a:rPr>
              <a:t>SFR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fr-FR" sz="1000" b="1" kern="1200" dirty="0">
                <a:solidFill>
                  <a:schemeClr val="accent6">
                    <a:lumMod val="75000"/>
                  </a:schemeClr>
                </a:solidFill>
              </a:rPr>
              <a:t> Mloc. 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kern="1200" dirty="0">
                <a:solidFill>
                  <a:schemeClr val="accent6">
                    <a:lumMod val="75000"/>
                  </a:schemeClr>
                </a:solidFill>
              </a:rPr>
              <a:t>(19%)</a:t>
            </a:r>
          </a:p>
        </p:txBody>
      </p:sp>
      <p:sp>
        <p:nvSpPr>
          <p:cNvPr id="16" name="Rectangle à coins arrondis 40">
            <a:extLst>
              <a:ext uri="{FF2B5EF4-FFF2-40B4-BE49-F238E27FC236}">
                <a16:creationId xmlns:a16="http://schemas.microsoft.com/office/drawing/2014/main" id="{E29249CE-C353-4DDD-AD20-40B4433676F3}"/>
              </a:ext>
            </a:extLst>
          </p:cNvPr>
          <p:cNvSpPr/>
          <p:nvPr/>
        </p:nvSpPr>
        <p:spPr>
          <a:xfrm>
            <a:off x="6305299" y="2094604"/>
            <a:ext cx="2659188" cy="1438155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BC6D9F-BD41-486A-BF5E-B4E74B738E62}"/>
              </a:ext>
            </a:extLst>
          </p:cNvPr>
          <p:cNvSpPr/>
          <p:nvPr/>
        </p:nvSpPr>
        <p:spPr>
          <a:xfrm>
            <a:off x="6228183" y="2151648"/>
            <a:ext cx="2656847" cy="133808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b="1" kern="1200" dirty="0">
                <a:solidFill>
                  <a:srgbClr val="39AEBB"/>
                </a:solidFill>
              </a:rPr>
              <a:t>Public zones</a:t>
            </a:r>
          </a:p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fr-FR" sz="1100" dirty="0">
                <a:solidFill>
                  <a:srgbClr val="39AEBB"/>
                </a:solidFill>
              </a:rPr>
              <a:t>« </a:t>
            </a:r>
            <a:r>
              <a:rPr lang="fr-FR" sz="1100" b="1" dirty="0">
                <a:solidFill>
                  <a:srgbClr val="39AEBB"/>
                </a:solidFill>
              </a:rPr>
              <a:t>RIP »</a:t>
            </a:r>
            <a:endParaRPr lang="fr-FR" sz="1100" b="1" kern="1200" dirty="0">
              <a:solidFill>
                <a:srgbClr val="39AEBB"/>
              </a:solidFill>
            </a:endParaRP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kern="1200" dirty="0">
                <a:solidFill>
                  <a:schemeClr val="accent6">
                    <a:lumMod val="75000"/>
                  </a:schemeClr>
                </a:solidFill>
              </a:rPr>
              <a:t>16,2 M places</a:t>
            </a:r>
            <a:endParaRPr lang="fr-FR" sz="12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kern="1200" dirty="0">
                <a:solidFill>
                  <a:schemeClr val="accent6">
                    <a:lumMod val="75000"/>
                  </a:schemeClr>
                </a:solidFill>
              </a:rPr>
              <a:t>27 </a:t>
            </a:r>
            <a:r>
              <a:rPr lang="fr-FR" sz="1200" b="1" dirty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fr-FR" sz="1200" b="1" kern="1200" dirty="0">
                <a:solidFill>
                  <a:schemeClr val="accent6">
                    <a:lumMod val="75000"/>
                  </a:schemeClr>
                </a:solidFill>
              </a:rPr>
              <a:t>00 </a:t>
            </a:r>
            <a:r>
              <a:rPr lang="fr-FR" sz="1200" b="1" kern="1200" dirty="0" err="1">
                <a:solidFill>
                  <a:schemeClr val="accent6">
                    <a:lumMod val="75000"/>
                  </a:schemeClr>
                </a:solidFill>
              </a:rPr>
              <a:t>cities</a:t>
            </a:r>
            <a:endParaRPr lang="fr-FR" sz="1200" b="1" kern="1200" dirty="0">
              <a:solidFill>
                <a:schemeClr val="accent6">
                  <a:lumMod val="75000"/>
                </a:schemeClr>
              </a:solidFill>
            </a:endParaRP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100" dirty="0">
                <a:solidFill>
                  <a:srgbClr val="39AEBB"/>
                </a:solidFill>
              </a:rPr>
              <a:t>95% </a:t>
            </a:r>
            <a:r>
              <a:rPr lang="fr-FR" sz="1100" dirty="0" err="1">
                <a:solidFill>
                  <a:srgbClr val="39AEBB"/>
                </a:solidFill>
              </a:rPr>
              <a:t>houses</a:t>
            </a:r>
            <a:r>
              <a:rPr lang="fr-FR" sz="1100" dirty="0">
                <a:solidFill>
                  <a:srgbClr val="39AEBB"/>
                </a:solidFill>
              </a:rPr>
              <a:t> | 5% flats</a:t>
            </a:r>
          </a:p>
        </p:txBody>
      </p:sp>
      <p:sp>
        <p:nvSpPr>
          <p:cNvPr id="18" name="Rectangle à coins arrondis 42">
            <a:extLst>
              <a:ext uri="{FF2B5EF4-FFF2-40B4-BE49-F238E27FC236}">
                <a16:creationId xmlns:a16="http://schemas.microsoft.com/office/drawing/2014/main" id="{DCADB1C9-7EDF-4F9C-BAD1-796710CF5FA4}"/>
              </a:ext>
            </a:extLst>
          </p:cNvPr>
          <p:cNvSpPr/>
          <p:nvPr/>
        </p:nvSpPr>
        <p:spPr>
          <a:xfrm>
            <a:off x="210603" y="1326333"/>
            <a:ext cx="2573756" cy="2213437"/>
          </a:xfrm>
          <a:prstGeom prst="roundRect">
            <a:avLst>
              <a:gd name="adj" fmla="val 2691"/>
            </a:avLst>
          </a:prstGeom>
          <a:solidFill>
            <a:schemeClr val="bg1"/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545A46-4E79-45CC-AC1F-805E9E32AE8C}"/>
              </a:ext>
            </a:extLst>
          </p:cNvPr>
          <p:cNvSpPr/>
          <p:nvPr/>
        </p:nvSpPr>
        <p:spPr>
          <a:xfrm>
            <a:off x="408864" y="1400223"/>
            <a:ext cx="2217869" cy="208377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dirty="0">
                <a:solidFill>
                  <a:srgbClr val="39AEBB"/>
                </a:solidFill>
              </a:rPr>
              <a:t>High </a:t>
            </a:r>
            <a:r>
              <a:rPr lang="fr-FR" b="1" dirty="0" err="1">
                <a:solidFill>
                  <a:srgbClr val="39AEBB"/>
                </a:solidFill>
              </a:rPr>
              <a:t>density</a:t>
            </a:r>
            <a:r>
              <a:rPr lang="fr-FR" b="1" dirty="0">
                <a:solidFill>
                  <a:srgbClr val="39AEBB"/>
                </a:solidFill>
              </a:rPr>
              <a:t> area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b="1" dirty="0">
                <a:solidFill>
                  <a:srgbClr val="39AEBB"/>
                </a:solidFill>
              </a:rPr>
              <a:t>ZTD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b="1" dirty="0">
                <a:solidFill>
                  <a:schemeClr val="accent6">
                    <a:lumMod val="75000"/>
                  </a:schemeClr>
                </a:solidFill>
              </a:rPr>
              <a:t>7,9</a:t>
            </a:r>
            <a:r>
              <a:rPr lang="fr-FR" sz="1400" b="1" kern="1200" dirty="0">
                <a:solidFill>
                  <a:schemeClr val="accent6">
                    <a:lumMod val="75000"/>
                  </a:schemeClr>
                </a:solidFill>
              </a:rPr>
              <a:t> M places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b="1" kern="1200" dirty="0">
                <a:solidFill>
                  <a:schemeClr val="accent6">
                    <a:lumMod val="75000"/>
                  </a:schemeClr>
                </a:solidFill>
              </a:rPr>
              <a:t> 106 Cities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</a:rPr>
              <a:t>(148 </a:t>
            </a:r>
            <a:r>
              <a:rPr lang="fr-FR" sz="1100" b="1" dirty="0" err="1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</a:rPr>
              <a:t> districts)</a:t>
            </a:r>
            <a:endParaRPr lang="fr-FR" sz="1100" b="1" kern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à coins arrondis 44">
            <a:extLst>
              <a:ext uri="{FF2B5EF4-FFF2-40B4-BE49-F238E27FC236}">
                <a16:creationId xmlns:a16="http://schemas.microsoft.com/office/drawing/2014/main" id="{AE7483A9-953D-437A-BBC3-FCF65000E6FB}"/>
              </a:ext>
            </a:extLst>
          </p:cNvPr>
          <p:cNvSpPr/>
          <p:nvPr/>
        </p:nvSpPr>
        <p:spPr>
          <a:xfrm>
            <a:off x="210603" y="3609587"/>
            <a:ext cx="1132964" cy="1082071"/>
          </a:xfrm>
          <a:prstGeom prst="roundRect">
            <a:avLst>
              <a:gd name="adj" fmla="val 5531"/>
            </a:avLst>
          </a:prstGeom>
          <a:solidFill>
            <a:srgbClr val="FFFFFF"/>
          </a:solidFill>
          <a:ln w="19050"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9169B2-9833-4E54-933D-433FA3BDAC75}"/>
              </a:ext>
            </a:extLst>
          </p:cNvPr>
          <p:cNvSpPr/>
          <p:nvPr/>
        </p:nvSpPr>
        <p:spPr>
          <a:xfrm>
            <a:off x="208687" y="3636516"/>
            <a:ext cx="1132965" cy="1044898"/>
          </a:xfrm>
          <a:prstGeom prst="rect">
            <a:avLst/>
          </a:prstGeom>
          <a:ln w="1905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000" b="1" kern="1200" dirty="0">
              <a:solidFill>
                <a:srgbClr val="39AEBB"/>
              </a:solidFill>
            </a:endParaRP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kern="1200" dirty="0">
                <a:solidFill>
                  <a:srgbClr val="39AEBB"/>
                </a:solidFill>
              </a:rPr>
              <a:t>High </a:t>
            </a:r>
            <a:r>
              <a:rPr lang="fr-FR" sz="1000" b="1" kern="1200" dirty="0" err="1">
                <a:solidFill>
                  <a:srgbClr val="39AEBB"/>
                </a:solidFill>
              </a:rPr>
              <a:t>density</a:t>
            </a:r>
            <a:r>
              <a:rPr lang="fr-FR" sz="1000" b="1" kern="1200" dirty="0">
                <a:solidFill>
                  <a:srgbClr val="39AEBB"/>
                </a:solidFill>
              </a:rPr>
              <a:t> zones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dirty="0">
                <a:solidFill>
                  <a:srgbClr val="39AEBB"/>
                </a:solidFill>
              </a:rPr>
              <a:t>81%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dirty="0">
                <a:solidFill>
                  <a:schemeClr val="accent6">
                    <a:lumMod val="75000"/>
                  </a:schemeClr>
                </a:solidFill>
              </a:rPr>
              <a:t>6,7 M places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000" b="1" kern="1200" dirty="0">
              <a:solidFill>
                <a:srgbClr val="39AEBB"/>
              </a:solidFill>
            </a:endParaRPr>
          </a:p>
        </p:txBody>
      </p:sp>
      <p:sp>
        <p:nvSpPr>
          <p:cNvPr id="22" name="Rectangle à coins arrondis 46">
            <a:extLst>
              <a:ext uri="{FF2B5EF4-FFF2-40B4-BE49-F238E27FC236}">
                <a16:creationId xmlns:a16="http://schemas.microsoft.com/office/drawing/2014/main" id="{436523A8-1F44-4BE7-AACA-3AABD001E1E5}"/>
              </a:ext>
            </a:extLst>
          </p:cNvPr>
          <p:cNvSpPr/>
          <p:nvPr/>
        </p:nvSpPr>
        <p:spPr>
          <a:xfrm>
            <a:off x="1385891" y="3616287"/>
            <a:ext cx="898406" cy="1085344"/>
          </a:xfrm>
          <a:prstGeom prst="roundRect">
            <a:avLst>
              <a:gd name="adj" fmla="val 6086"/>
            </a:avLst>
          </a:prstGeom>
          <a:solidFill>
            <a:srgbClr val="FFFFFF"/>
          </a:solidFill>
          <a:ln w="19050"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73B3EA-48F8-4851-BD3C-9DCB98C1AFD1}"/>
              </a:ext>
            </a:extLst>
          </p:cNvPr>
          <p:cNvSpPr/>
          <p:nvPr/>
        </p:nvSpPr>
        <p:spPr>
          <a:xfrm>
            <a:off x="1345933" y="3675551"/>
            <a:ext cx="967506" cy="1077379"/>
          </a:xfrm>
          <a:prstGeom prst="rect">
            <a:avLst/>
          </a:prstGeom>
          <a:ln w="1905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45720" rIns="0" bIns="4572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dirty="0">
                <a:solidFill>
                  <a:srgbClr val="39AEBB"/>
                </a:solidFill>
              </a:rPr>
              <a:t>Low </a:t>
            </a:r>
            <a:r>
              <a:rPr lang="fr-FR" sz="1000" b="1" dirty="0" err="1">
                <a:solidFill>
                  <a:srgbClr val="39AEBB"/>
                </a:solidFill>
              </a:rPr>
              <a:t>density</a:t>
            </a:r>
            <a:r>
              <a:rPr lang="fr-FR" sz="1000" b="1" dirty="0">
                <a:solidFill>
                  <a:srgbClr val="39AEBB"/>
                </a:solidFill>
              </a:rPr>
              <a:t> zones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dirty="0">
                <a:solidFill>
                  <a:srgbClr val="39AEBB"/>
                </a:solidFill>
              </a:rPr>
              <a:t>15%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dirty="0">
                <a:solidFill>
                  <a:schemeClr val="accent6">
                    <a:lumMod val="75000"/>
                  </a:schemeClr>
                </a:solidFill>
              </a:rPr>
              <a:t>1,2 M places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Rectangle à coins arrondis 54">
            <a:extLst>
              <a:ext uri="{FF2B5EF4-FFF2-40B4-BE49-F238E27FC236}">
                <a16:creationId xmlns:a16="http://schemas.microsoft.com/office/drawing/2014/main" id="{C660E350-5CD7-4AF8-A694-8520E2D026F4}"/>
              </a:ext>
            </a:extLst>
          </p:cNvPr>
          <p:cNvSpPr/>
          <p:nvPr/>
        </p:nvSpPr>
        <p:spPr>
          <a:xfrm>
            <a:off x="6305298" y="3606454"/>
            <a:ext cx="2659189" cy="1095178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A3172-ED0D-4AA1-B9AE-16EEE33CAFDB}"/>
              </a:ext>
            </a:extLst>
          </p:cNvPr>
          <p:cNvSpPr/>
          <p:nvPr/>
        </p:nvSpPr>
        <p:spPr>
          <a:xfrm>
            <a:off x="6305299" y="3609879"/>
            <a:ext cx="2579734" cy="1039204"/>
          </a:xfrm>
          <a:prstGeom prst="rect">
            <a:avLst/>
          </a:prstGeom>
          <a:noFill/>
          <a:ln w="1905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kern="1200" dirty="0">
                <a:solidFill>
                  <a:srgbClr val="39AEBB"/>
                </a:solidFill>
              </a:rPr>
              <a:t>Collectivité Territoriales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dirty="0">
                <a:solidFill>
                  <a:srgbClr val="39AEBB"/>
                </a:solidFill>
              </a:rPr>
              <a:t>Via Délégataires de Services Publics :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kern="1200" dirty="0">
                <a:solidFill>
                  <a:srgbClr val="39AEBB"/>
                </a:solidFill>
              </a:rPr>
              <a:t>Axione, Altitude, SFR Coll., Orange Coll., TDF, SIEA, autres régies</a:t>
            </a:r>
          </a:p>
        </p:txBody>
      </p:sp>
      <p:sp>
        <p:nvSpPr>
          <p:cNvPr id="2" name="Rectangle à coins arrondis 46">
            <a:extLst>
              <a:ext uri="{FF2B5EF4-FFF2-40B4-BE49-F238E27FC236}">
                <a16:creationId xmlns:a16="http://schemas.microsoft.com/office/drawing/2014/main" id="{154E2E8D-1530-0CC1-A797-55D25F8B60EF}"/>
              </a:ext>
            </a:extLst>
          </p:cNvPr>
          <p:cNvSpPr/>
          <p:nvPr/>
        </p:nvSpPr>
        <p:spPr>
          <a:xfrm>
            <a:off x="2323733" y="3612861"/>
            <a:ext cx="460626" cy="1092013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19050"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7AA4A-4CE8-3FCB-9923-EED29D9559E4}"/>
              </a:ext>
            </a:extLst>
          </p:cNvPr>
          <p:cNvSpPr/>
          <p:nvPr/>
        </p:nvSpPr>
        <p:spPr>
          <a:xfrm>
            <a:off x="2328297" y="3728690"/>
            <a:ext cx="459876" cy="1077379"/>
          </a:xfrm>
          <a:prstGeom prst="rect">
            <a:avLst/>
          </a:prstGeom>
          <a:ln w="1905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45720" rIns="0" bIns="4572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dirty="0" err="1">
                <a:solidFill>
                  <a:srgbClr val="39AEBB"/>
                </a:solidFill>
              </a:rPr>
              <a:t>Spec</a:t>
            </a:r>
            <a:r>
              <a:rPr lang="fr-FR" sz="1000" b="1" dirty="0">
                <a:solidFill>
                  <a:srgbClr val="39AEBB"/>
                </a:solidFill>
              </a:rPr>
              <a:t>. zones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dirty="0">
                <a:solidFill>
                  <a:srgbClr val="39AEBB"/>
                </a:solidFill>
              </a:rPr>
              <a:t>4%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000" b="1" dirty="0">
                <a:solidFill>
                  <a:schemeClr val="accent6">
                    <a:lumMod val="75000"/>
                  </a:schemeClr>
                </a:solidFill>
              </a:rPr>
              <a:t>0,3 M places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à coins arrondis 34">
            <a:extLst>
              <a:ext uri="{FF2B5EF4-FFF2-40B4-BE49-F238E27FC236}">
                <a16:creationId xmlns:a16="http://schemas.microsoft.com/office/drawing/2014/main" id="{96F8AD60-A4F8-0BE9-46F0-840CCC20B322}"/>
              </a:ext>
            </a:extLst>
          </p:cNvPr>
          <p:cNvSpPr/>
          <p:nvPr/>
        </p:nvSpPr>
        <p:spPr>
          <a:xfrm>
            <a:off x="4686975" y="2101613"/>
            <a:ext cx="1568671" cy="1431146"/>
          </a:xfrm>
          <a:prstGeom prst="roundRect">
            <a:avLst>
              <a:gd name="adj" fmla="val 608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956476-B05C-DDD0-CD40-476A3B0FBB28}"/>
              </a:ext>
            </a:extLst>
          </p:cNvPr>
          <p:cNvSpPr/>
          <p:nvPr/>
        </p:nvSpPr>
        <p:spPr>
          <a:xfrm>
            <a:off x="4750825" y="2212880"/>
            <a:ext cx="1418511" cy="127705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b="1" kern="1200" dirty="0" err="1">
                <a:solidFill>
                  <a:srgbClr val="39AEBB"/>
                </a:solidFill>
              </a:rPr>
              <a:t>Private</a:t>
            </a:r>
            <a:r>
              <a:rPr lang="fr-FR" sz="1400" b="1" kern="1200" dirty="0">
                <a:solidFill>
                  <a:srgbClr val="39AEBB"/>
                </a:solidFill>
              </a:rPr>
              <a:t> zones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b="1" kern="1200" dirty="0">
                <a:solidFill>
                  <a:srgbClr val="39AEBB"/>
                </a:solidFill>
              </a:rPr>
              <a:t>« AMEL »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kern="1200" dirty="0">
                <a:solidFill>
                  <a:schemeClr val="accent6">
                    <a:lumMod val="75000"/>
                  </a:schemeClr>
                </a:solidFill>
              </a:rPr>
              <a:t>1,5 M places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kern="1200" dirty="0">
                <a:solidFill>
                  <a:schemeClr val="accent6">
                    <a:lumMod val="75000"/>
                  </a:schemeClr>
                </a:solidFill>
              </a:rPr>
              <a:t>2 600 Communes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100" dirty="0">
                <a:solidFill>
                  <a:srgbClr val="39AEBB"/>
                </a:solidFill>
              </a:rPr>
              <a:t>95% </a:t>
            </a:r>
            <a:r>
              <a:rPr lang="fr-FR" sz="1100" dirty="0" err="1">
                <a:solidFill>
                  <a:srgbClr val="39AEBB"/>
                </a:solidFill>
              </a:rPr>
              <a:t>houses</a:t>
            </a:r>
            <a:r>
              <a:rPr lang="fr-FR" sz="1100" dirty="0">
                <a:solidFill>
                  <a:srgbClr val="39AEBB"/>
                </a:solidFill>
              </a:rPr>
              <a:t> | 5% flats</a:t>
            </a:r>
          </a:p>
        </p:txBody>
      </p:sp>
      <p:sp>
        <p:nvSpPr>
          <p:cNvPr id="28" name="Rectangle à coins arrondis 38">
            <a:extLst>
              <a:ext uri="{FF2B5EF4-FFF2-40B4-BE49-F238E27FC236}">
                <a16:creationId xmlns:a16="http://schemas.microsoft.com/office/drawing/2014/main" id="{21E5E91A-479D-F6CF-01C4-A8FAFB3DED5F}"/>
              </a:ext>
            </a:extLst>
          </p:cNvPr>
          <p:cNvSpPr/>
          <p:nvPr/>
        </p:nvSpPr>
        <p:spPr>
          <a:xfrm>
            <a:off x="4696783" y="3601007"/>
            <a:ext cx="449647" cy="1103867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B7581E-E7B3-4604-313D-9669ADF76E2B}"/>
              </a:ext>
            </a:extLst>
          </p:cNvPr>
          <p:cNvSpPr/>
          <p:nvPr/>
        </p:nvSpPr>
        <p:spPr>
          <a:xfrm>
            <a:off x="4716016" y="3634351"/>
            <a:ext cx="410043" cy="1039204"/>
          </a:xfrm>
          <a:prstGeom prst="rect">
            <a:avLst/>
          </a:prstGeom>
          <a:noFill/>
          <a:ln w="1905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0960" rIns="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800" b="1" kern="1200" dirty="0">
                <a:solidFill>
                  <a:srgbClr val="39AEBB"/>
                </a:solidFill>
              </a:rPr>
              <a:t>Orange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800" b="1" dirty="0">
                <a:solidFill>
                  <a:schemeClr val="accent6">
                    <a:lumMod val="75000"/>
                  </a:schemeClr>
                </a:solidFill>
              </a:rPr>
              <a:t>0,4</a:t>
            </a:r>
            <a:r>
              <a:rPr lang="fr-FR" sz="800" b="1" kern="1200" dirty="0">
                <a:solidFill>
                  <a:schemeClr val="accent6">
                    <a:lumMod val="75000"/>
                  </a:schemeClr>
                </a:solidFill>
              </a:rPr>
              <a:t> Mloc. 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800" b="1" kern="1200" dirty="0">
                <a:solidFill>
                  <a:schemeClr val="accent6">
                    <a:lumMod val="75000"/>
                  </a:schemeClr>
                </a:solidFill>
              </a:rPr>
              <a:t>(27%)</a:t>
            </a:r>
          </a:p>
        </p:txBody>
      </p:sp>
      <p:sp>
        <p:nvSpPr>
          <p:cNvPr id="32" name="Rectangle à coins arrondis 38">
            <a:extLst>
              <a:ext uri="{FF2B5EF4-FFF2-40B4-BE49-F238E27FC236}">
                <a16:creationId xmlns:a16="http://schemas.microsoft.com/office/drawing/2014/main" id="{6CF31078-E64E-49BA-51F6-9A8CDEA8B6D3}"/>
              </a:ext>
            </a:extLst>
          </p:cNvPr>
          <p:cNvSpPr/>
          <p:nvPr/>
        </p:nvSpPr>
        <p:spPr>
          <a:xfrm>
            <a:off x="5199105" y="3603270"/>
            <a:ext cx="525023" cy="1103867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E5C101-F586-96D2-A580-3A035016816D}"/>
              </a:ext>
            </a:extLst>
          </p:cNvPr>
          <p:cNvSpPr/>
          <p:nvPr/>
        </p:nvSpPr>
        <p:spPr>
          <a:xfrm>
            <a:off x="5251177" y="3636614"/>
            <a:ext cx="417809" cy="1039204"/>
          </a:xfrm>
          <a:prstGeom prst="rect">
            <a:avLst/>
          </a:prstGeom>
          <a:noFill/>
          <a:ln w="1905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0960" rIns="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800" b="1" kern="1200" dirty="0">
                <a:solidFill>
                  <a:srgbClr val="39AEBB"/>
                </a:solidFill>
              </a:rPr>
              <a:t>SFR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800" b="1" dirty="0">
                <a:solidFill>
                  <a:schemeClr val="accent6">
                    <a:lumMod val="75000"/>
                  </a:schemeClr>
                </a:solidFill>
              </a:rPr>
              <a:t>0,8</a:t>
            </a:r>
            <a:r>
              <a:rPr lang="fr-FR" sz="800" b="1" kern="1200" dirty="0">
                <a:solidFill>
                  <a:schemeClr val="accent6">
                    <a:lumMod val="75000"/>
                  </a:schemeClr>
                </a:solidFill>
              </a:rPr>
              <a:t> Mloc. 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800" b="1" kern="1200" dirty="0">
                <a:solidFill>
                  <a:schemeClr val="accent6">
                    <a:lumMod val="75000"/>
                  </a:schemeClr>
                </a:solidFill>
              </a:rPr>
              <a:t>(53%)</a:t>
            </a:r>
          </a:p>
        </p:txBody>
      </p:sp>
      <p:sp>
        <p:nvSpPr>
          <p:cNvPr id="34" name="Rectangle à coins arrondis 38">
            <a:extLst>
              <a:ext uri="{FF2B5EF4-FFF2-40B4-BE49-F238E27FC236}">
                <a16:creationId xmlns:a16="http://schemas.microsoft.com/office/drawing/2014/main" id="{237F6B0D-A5BE-5FD3-B383-669FB22FB65F}"/>
              </a:ext>
            </a:extLst>
          </p:cNvPr>
          <p:cNvSpPr/>
          <p:nvPr/>
        </p:nvSpPr>
        <p:spPr>
          <a:xfrm>
            <a:off x="5785485" y="3605603"/>
            <a:ext cx="449647" cy="1096028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3444E6-A232-E382-0A3A-75D02745E6A5}"/>
              </a:ext>
            </a:extLst>
          </p:cNvPr>
          <p:cNvSpPr/>
          <p:nvPr/>
        </p:nvSpPr>
        <p:spPr>
          <a:xfrm>
            <a:off x="5804718" y="3638947"/>
            <a:ext cx="410043" cy="1039204"/>
          </a:xfrm>
          <a:prstGeom prst="rect">
            <a:avLst/>
          </a:prstGeom>
          <a:noFill/>
          <a:ln w="19050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60960" rIns="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800" b="1" kern="1200" dirty="0">
                <a:solidFill>
                  <a:srgbClr val="39AEBB"/>
                </a:solidFill>
              </a:rPr>
              <a:t>Altitude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800" b="1" dirty="0">
                <a:solidFill>
                  <a:srgbClr val="39AEBB"/>
                </a:solidFill>
              </a:rPr>
              <a:t>&amp; TDF</a:t>
            </a:r>
            <a:endParaRPr lang="fr-FR" sz="800" b="1" kern="1200" dirty="0">
              <a:solidFill>
                <a:srgbClr val="39AEBB"/>
              </a:solidFill>
            </a:endParaRP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800" b="1" dirty="0">
                <a:solidFill>
                  <a:schemeClr val="accent6">
                    <a:lumMod val="75000"/>
                  </a:schemeClr>
                </a:solidFill>
              </a:rPr>
              <a:t>0,3</a:t>
            </a:r>
            <a:r>
              <a:rPr lang="fr-FR" sz="800" b="1" kern="1200" dirty="0">
                <a:solidFill>
                  <a:schemeClr val="accent6">
                    <a:lumMod val="75000"/>
                  </a:schemeClr>
                </a:solidFill>
              </a:rPr>
              <a:t> Mloc. 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800" b="1" kern="1200" dirty="0">
                <a:solidFill>
                  <a:schemeClr val="accent6">
                    <a:lumMod val="75000"/>
                  </a:schemeClr>
                </a:solidFill>
              </a:rPr>
              <a:t>(20%)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45CBF3C-F4B6-8BBD-CB7F-F222CB11F1F8}"/>
              </a:ext>
            </a:extLst>
          </p:cNvPr>
          <p:cNvSpPr txBox="1"/>
          <p:nvPr/>
        </p:nvSpPr>
        <p:spPr>
          <a:xfrm>
            <a:off x="1341652" y="4716654"/>
            <a:ext cx="2573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ZSP</a:t>
            </a:r>
            <a:r>
              <a:rPr lang="fr-FR" sz="1000" dirty="0"/>
              <a:t> = </a:t>
            </a:r>
            <a:r>
              <a:rPr lang="fr-FR" sz="1000" b="1" dirty="0"/>
              <a:t>Z</a:t>
            </a:r>
            <a:r>
              <a:rPr lang="fr-FR" sz="1000" dirty="0"/>
              <a:t>one </a:t>
            </a:r>
            <a:r>
              <a:rPr lang="fr-FR" sz="1000" b="1" dirty="0"/>
              <a:t>Sp</a:t>
            </a:r>
            <a:r>
              <a:rPr lang="fr-FR" sz="1000" dirty="0"/>
              <a:t>écifique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A484B76-DD18-777A-B7E1-66028A8CC107}"/>
              </a:ext>
            </a:extLst>
          </p:cNvPr>
          <p:cNvSpPr txBox="1"/>
          <p:nvPr/>
        </p:nvSpPr>
        <p:spPr>
          <a:xfrm>
            <a:off x="1341652" y="4911190"/>
            <a:ext cx="36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AMII</a:t>
            </a:r>
            <a:r>
              <a:rPr lang="fr-FR" sz="1000" dirty="0"/>
              <a:t> = </a:t>
            </a:r>
            <a:r>
              <a:rPr lang="fr-FR" sz="1000" b="1" dirty="0">
                <a:latin typeface="+mn-lt"/>
              </a:rPr>
              <a:t>A</a:t>
            </a:r>
            <a:r>
              <a:rPr lang="fr-FR" sz="1000" dirty="0">
                <a:latin typeface="+mn-lt"/>
              </a:rPr>
              <a:t>ppel à </a:t>
            </a:r>
            <a:r>
              <a:rPr lang="fr-FR" sz="1000" b="1" dirty="0">
                <a:latin typeface="+mn-lt"/>
              </a:rPr>
              <a:t>M</a:t>
            </a:r>
            <a:r>
              <a:rPr lang="fr-FR" sz="1000" dirty="0">
                <a:latin typeface="+mn-lt"/>
              </a:rPr>
              <a:t>anifestation d’</a:t>
            </a:r>
            <a:r>
              <a:rPr lang="fr-FR" sz="1000" b="1" dirty="0">
                <a:latin typeface="+mn-lt"/>
              </a:rPr>
              <a:t>I</a:t>
            </a:r>
            <a:r>
              <a:rPr lang="fr-FR" sz="1000" dirty="0">
                <a:latin typeface="+mn-lt"/>
              </a:rPr>
              <a:t>ntention d’</a:t>
            </a:r>
            <a:r>
              <a:rPr lang="fr-FR" sz="1000" b="1" dirty="0">
                <a:latin typeface="+mn-lt"/>
              </a:rPr>
              <a:t>I</a:t>
            </a:r>
            <a:r>
              <a:rPr lang="fr-FR" sz="1000" dirty="0">
                <a:latin typeface="+mn-lt"/>
              </a:rPr>
              <a:t>nvestissement</a:t>
            </a:r>
            <a:endParaRPr lang="fr-FR" sz="10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0320FA9-D540-CCE7-F782-D5CB8686FE34}"/>
              </a:ext>
            </a:extLst>
          </p:cNvPr>
          <p:cNvSpPr txBox="1"/>
          <p:nvPr/>
        </p:nvSpPr>
        <p:spPr>
          <a:xfrm>
            <a:off x="4920824" y="4738750"/>
            <a:ext cx="3608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AMEL</a:t>
            </a:r>
            <a:r>
              <a:rPr lang="fr-FR" sz="1000" dirty="0"/>
              <a:t> = </a:t>
            </a:r>
            <a:r>
              <a:rPr lang="fr-FR" sz="1000" b="1" dirty="0">
                <a:latin typeface="+mn-lt"/>
              </a:rPr>
              <a:t>A</a:t>
            </a:r>
            <a:r>
              <a:rPr lang="fr-FR" sz="1000" dirty="0">
                <a:latin typeface="+mn-lt"/>
              </a:rPr>
              <a:t>ppel à </a:t>
            </a:r>
            <a:r>
              <a:rPr lang="fr-FR" sz="1000" b="1" dirty="0">
                <a:latin typeface="+mn-lt"/>
              </a:rPr>
              <a:t>M</a:t>
            </a:r>
            <a:r>
              <a:rPr lang="fr-FR" sz="1000" dirty="0">
                <a:latin typeface="+mn-lt"/>
              </a:rPr>
              <a:t>anifestation d’</a:t>
            </a:r>
            <a:r>
              <a:rPr lang="fr-FR" sz="1000" b="1" dirty="0">
                <a:latin typeface="+mn-lt"/>
              </a:rPr>
              <a:t>E</a:t>
            </a:r>
            <a:r>
              <a:rPr lang="fr-FR" sz="1000" dirty="0">
                <a:latin typeface="+mn-lt"/>
              </a:rPr>
              <a:t>ngagement </a:t>
            </a:r>
            <a:r>
              <a:rPr lang="fr-FR" sz="1000" b="1" dirty="0">
                <a:latin typeface="+mn-lt"/>
              </a:rPr>
              <a:t>L</a:t>
            </a:r>
            <a:r>
              <a:rPr lang="fr-FR" sz="1000" dirty="0">
                <a:latin typeface="+mn-lt"/>
              </a:rPr>
              <a:t>ocal</a:t>
            </a:r>
            <a:endParaRPr lang="fr-FR" sz="10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AD1E11F-C909-A63A-2642-5D6A11D03ACD}"/>
              </a:ext>
            </a:extLst>
          </p:cNvPr>
          <p:cNvSpPr txBox="1"/>
          <p:nvPr/>
        </p:nvSpPr>
        <p:spPr>
          <a:xfrm>
            <a:off x="4950572" y="4936186"/>
            <a:ext cx="2573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RIP</a:t>
            </a:r>
            <a:r>
              <a:rPr lang="fr-FR" sz="1000" dirty="0"/>
              <a:t> = </a:t>
            </a:r>
            <a:r>
              <a:rPr lang="fr-FR" sz="1000" b="1" dirty="0"/>
              <a:t>R</a:t>
            </a:r>
            <a:r>
              <a:rPr lang="fr-FR" sz="1000" dirty="0"/>
              <a:t>éseaux </a:t>
            </a:r>
            <a:r>
              <a:rPr lang="fr-FR" sz="1000" b="1" dirty="0"/>
              <a:t>d</a:t>
            </a:r>
            <a:r>
              <a:rPr lang="fr-FR" sz="1000" dirty="0"/>
              <a:t>’Initiative </a:t>
            </a:r>
            <a:r>
              <a:rPr lang="fr-FR" sz="1000" b="1" dirty="0"/>
              <a:t>P</a:t>
            </a:r>
            <a:r>
              <a:rPr lang="fr-FR" sz="1000" dirty="0"/>
              <a:t>ublique</a:t>
            </a:r>
          </a:p>
        </p:txBody>
      </p:sp>
    </p:spTree>
    <p:extLst>
      <p:ext uri="{BB962C8B-B14F-4D97-AF65-F5344CB8AC3E}">
        <p14:creationId xmlns:p14="http://schemas.microsoft.com/office/powerpoint/2010/main" val="126004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FTTA,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Fiber</a:t>
            </a:r>
            <a:r>
              <a:rPr lang="fr-FR" dirty="0"/>
              <a:t> To The </a:t>
            </a:r>
            <a:r>
              <a:rPr lang="fr-FR" dirty="0" err="1"/>
              <a:t>Antenna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Fiber</a:t>
            </a:r>
            <a:r>
              <a:rPr lang="fr-FR" dirty="0"/>
              <a:t> To The Access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7996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6030226" cy="3710434"/>
          </a:xfrm>
        </p:spPr>
        <p:txBody>
          <a:bodyPr/>
          <a:lstStyle/>
          <a:p>
            <a:r>
              <a:rPr lang="en-GB" dirty="0"/>
              <a:t>Initially</a:t>
            </a:r>
          </a:p>
          <a:p>
            <a:pPr lvl="1"/>
            <a:r>
              <a:rPr lang="en-GB" dirty="0"/>
              <a:t>FTTA is defined is an optical fibre network to reach mobile networks radio sites</a:t>
            </a:r>
          </a:p>
          <a:p>
            <a:pPr lvl="1"/>
            <a:endParaRPr lang="en-GB" dirty="0"/>
          </a:p>
          <a:p>
            <a:r>
              <a:rPr lang="en-GB" dirty="0"/>
              <a:t>The need</a:t>
            </a:r>
          </a:p>
          <a:p>
            <a:pPr lvl="1"/>
            <a:r>
              <a:rPr lang="en-GB" dirty="0"/>
              <a:t>Increasing rate need for 4G (even more with 5G)</a:t>
            </a:r>
          </a:p>
          <a:p>
            <a:pPr lvl="1"/>
            <a:r>
              <a:rPr lang="en-GB" dirty="0"/>
              <a:t>Latency requirement for 5G services (few </a:t>
            </a:r>
            <a:r>
              <a:rPr lang="en-GB" dirty="0" err="1"/>
              <a:t>ms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Security and reliability (even more than for end-user’s internet cx)</a:t>
            </a:r>
          </a:p>
          <a:p>
            <a:pPr lvl="1"/>
            <a:endParaRPr lang="en-GB" dirty="0"/>
          </a:p>
          <a:p>
            <a:r>
              <a:rPr lang="en-GB" dirty="0"/>
              <a:t>The existing solutions</a:t>
            </a:r>
          </a:p>
          <a:p>
            <a:pPr lvl="1"/>
            <a:r>
              <a:rPr lang="en-GB" dirty="0"/>
              <a:t>Optical fibre for transportation</a:t>
            </a:r>
          </a:p>
          <a:p>
            <a:pPr lvl="1"/>
            <a:r>
              <a:rPr lang="en-GB" dirty="0"/>
              <a:t>Backhaul sometimes with optical fibre but wireless beams are used</a:t>
            </a:r>
          </a:p>
          <a:p>
            <a:pPr lvl="1"/>
            <a:endParaRPr lang="en-GB" dirty="0"/>
          </a:p>
          <a:p>
            <a:r>
              <a:rPr lang="en-GB" dirty="0"/>
              <a:t>FTTA first targets radio networks</a:t>
            </a:r>
          </a:p>
          <a:p>
            <a:pPr lvl="1"/>
            <a:r>
              <a:rPr lang="en-GB" dirty="0"/>
              <a:t>Radio site are first priority in terms of requirement</a:t>
            </a:r>
          </a:p>
          <a:p>
            <a:pPr lvl="1"/>
            <a:r>
              <a:rPr lang="en-GB" dirty="0"/>
              <a:t>To have a return on investment, FTTA is also used to collect traffic from other services, including FTTH users in some places, FTTO, …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FTTA (Antenna or Access?)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5122" name="Picture 2" descr="Solution FTTA - FOLAN">
            <a:extLst>
              <a:ext uri="{FF2B5EF4-FFF2-40B4-BE49-F238E27FC236}">
                <a16:creationId xmlns:a16="http://schemas.microsoft.com/office/drawing/2014/main" id="{2524AAED-237E-4155-B53D-37AAFFBF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784225"/>
            <a:ext cx="3025527" cy="225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51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18576"/>
            <a:ext cx="4518058" cy="3096344"/>
          </a:xfrm>
        </p:spPr>
        <p:txBody>
          <a:bodyPr/>
          <a:lstStyle/>
          <a:p>
            <a:r>
              <a:rPr lang="en-GB" sz="1400" dirty="0"/>
              <a:t>Radio site architecture principle</a:t>
            </a:r>
          </a:p>
          <a:p>
            <a:pPr lvl="1"/>
            <a:r>
              <a:rPr lang="en-GB" sz="1200" dirty="0"/>
              <a:t>Antenna(s)</a:t>
            </a:r>
          </a:p>
          <a:p>
            <a:pPr lvl="1"/>
            <a:r>
              <a:rPr lang="en-GB" sz="1200" dirty="0"/>
              <a:t>Remote Radio Head (RRH)</a:t>
            </a:r>
          </a:p>
          <a:p>
            <a:pPr lvl="1"/>
            <a:r>
              <a:rPr lang="en-GB" sz="1200" dirty="0" err="1"/>
              <a:t>BaseBand</a:t>
            </a:r>
            <a:r>
              <a:rPr lang="en-GB" sz="1200" dirty="0"/>
              <a:t> Unit (BBU)</a:t>
            </a:r>
          </a:p>
          <a:p>
            <a:pPr lvl="1"/>
            <a:r>
              <a:rPr lang="en-GB" sz="1200" dirty="0"/>
              <a:t>+ energy…</a:t>
            </a:r>
          </a:p>
          <a:p>
            <a:pPr lvl="1"/>
            <a:endParaRPr lang="en-GB" sz="1200" dirty="0"/>
          </a:p>
          <a:p>
            <a:r>
              <a:rPr lang="en-GB" sz="1400" dirty="0"/>
              <a:t>Two solutions for collecting radio</a:t>
            </a:r>
          </a:p>
          <a:p>
            <a:pPr lvl="1"/>
            <a:r>
              <a:rPr lang="en-GB" sz="1200" dirty="0"/>
              <a:t>Backhaul</a:t>
            </a:r>
          </a:p>
          <a:p>
            <a:pPr lvl="2"/>
            <a:r>
              <a:rPr lang="en-GB" sz="1200" dirty="0"/>
              <a:t>Autonomous radio sites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Fronthaul</a:t>
            </a:r>
          </a:p>
          <a:p>
            <a:pPr lvl="2"/>
            <a:r>
              <a:rPr lang="en-GB" sz="1200" dirty="0"/>
              <a:t>Antenna and RRU co-located</a:t>
            </a:r>
          </a:p>
          <a:p>
            <a:pPr lvl="2"/>
            <a:r>
              <a:rPr lang="en-GB" sz="1200" dirty="0"/>
              <a:t>BBU as part of the anchoring sites</a:t>
            </a:r>
          </a:p>
          <a:p>
            <a:pPr marL="125413" lvl="2" indent="-125413"/>
            <a:r>
              <a:rPr lang="en-GB" sz="1200" dirty="0"/>
              <a:t>Connection between RRU and BBU on a dedicated</a:t>
            </a:r>
            <a:br>
              <a:rPr lang="en-GB" sz="1200" dirty="0"/>
            </a:br>
            <a:r>
              <a:rPr lang="en-GB" sz="1200" dirty="0"/>
              <a:t>optical fibre per connection usually based on</a:t>
            </a:r>
            <a:br>
              <a:rPr lang="en-GB" sz="1200" dirty="0"/>
            </a:br>
            <a:r>
              <a:rPr lang="en-GB" sz="1200" dirty="0" err="1"/>
              <a:t>eCPRI</a:t>
            </a:r>
            <a:r>
              <a:rPr lang="en-GB" sz="1200" dirty="0"/>
              <a:t> protocol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Fronthaul or Backhaul principles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FD60DE-AFE3-44C2-8491-D9AD3868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190584"/>
            <a:ext cx="380784" cy="670326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135F3F3-1454-491C-A352-8CFDD5AAFD0A}"/>
              </a:ext>
            </a:extLst>
          </p:cNvPr>
          <p:cNvSpPr/>
          <p:nvPr/>
        </p:nvSpPr>
        <p:spPr>
          <a:xfrm>
            <a:off x="5364088" y="1572878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RRH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28E9AA5-7522-42DD-95CB-8C5561F09FB7}"/>
              </a:ext>
            </a:extLst>
          </p:cNvPr>
          <p:cNvSpPr/>
          <p:nvPr/>
        </p:nvSpPr>
        <p:spPr>
          <a:xfrm>
            <a:off x="5868144" y="1572878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BBU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07BED58-17EC-4ADE-A8F9-5AF5597DC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2" y="2176442"/>
            <a:ext cx="380784" cy="67032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DFCF4E6-7266-4CEA-8242-D5ABE481C812}"/>
              </a:ext>
            </a:extLst>
          </p:cNvPr>
          <p:cNvSpPr/>
          <p:nvPr/>
        </p:nvSpPr>
        <p:spPr>
          <a:xfrm>
            <a:off x="5353946" y="2558736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RRH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25F6426-2D08-4E0E-90F5-B6E7C5CD3428}"/>
              </a:ext>
            </a:extLst>
          </p:cNvPr>
          <p:cNvSpPr/>
          <p:nvPr/>
        </p:nvSpPr>
        <p:spPr>
          <a:xfrm>
            <a:off x="5858002" y="2558736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BBU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802A6D4-E59F-48F5-9BC2-D4AC8E4E438A}"/>
              </a:ext>
            </a:extLst>
          </p:cNvPr>
          <p:cNvSpPr/>
          <p:nvPr/>
        </p:nvSpPr>
        <p:spPr>
          <a:xfrm>
            <a:off x="6362058" y="2558736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/>
              <a:t>Rou-ter</a:t>
            </a:r>
            <a:endParaRPr lang="fr-FR" sz="800" dirty="0"/>
          </a:p>
        </p:txBody>
      </p:sp>
      <p:sp>
        <p:nvSpPr>
          <p:cNvPr id="13" name="Nuage 12">
            <a:extLst>
              <a:ext uri="{FF2B5EF4-FFF2-40B4-BE49-F238E27FC236}">
                <a16:creationId xmlns:a16="http://schemas.microsoft.com/office/drawing/2014/main" id="{7EDDDB4C-9416-42BD-9E04-3E98757DEFE6}"/>
              </a:ext>
            </a:extLst>
          </p:cNvPr>
          <p:cNvSpPr/>
          <p:nvPr/>
        </p:nvSpPr>
        <p:spPr>
          <a:xfrm>
            <a:off x="7164288" y="2342712"/>
            <a:ext cx="1224136" cy="720080"/>
          </a:xfrm>
          <a:prstGeom prst="cloud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network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6371D00-481B-4223-978B-108CC135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885" y="3413592"/>
            <a:ext cx="380784" cy="670326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F9096B9-7B9C-4755-9F86-0DBC2476B491}"/>
              </a:ext>
            </a:extLst>
          </p:cNvPr>
          <p:cNvSpPr/>
          <p:nvPr/>
        </p:nvSpPr>
        <p:spPr>
          <a:xfrm>
            <a:off x="5327949" y="3795886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RRH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CFC2CDA-6BD8-49D1-B721-0D120921233C}"/>
              </a:ext>
            </a:extLst>
          </p:cNvPr>
          <p:cNvSpPr/>
          <p:nvPr/>
        </p:nvSpPr>
        <p:spPr>
          <a:xfrm>
            <a:off x="7860914" y="3795886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BBU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5B8DAE6D-B6D1-4A65-B43A-147DB3FA946E}"/>
              </a:ext>
            </a:extLst>
          </p:cNvPr>
          <p:cNvSpPr/>
          <p:nvPr/>
        </p:nvSpPr>
        <p:spPr>
          <a:xfrm>
            <a:off x="8364970" y="3795886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/>
              <a:t>Rou-ter</a:t>
            </a:r>
            <a:endParaRPr lang="fr-FR" sz="800" dirty="0"/>
          </a:p>
        </p:txBody>
      </p:sp>
      <p:sp>
        <p:nvSpPr>
          <p:cNvPr id="20" name="Nuage 19">
            <a:extLst>
              <a:ext uri="{FF2B5EF4-FFF2-40B4-BE49-F238E27FC236}">
                <a16:creationId xmlns:a16="http://schemas.microsoft.com/office/drawing/2014/main" id="{9C4F65A0-0353-41A0-8A22-3C5BD5621D30}"/>
              </a:ext>
            </a:extLst>
          </p:cNvPr>
          <p:cNvSpPr/>
          <p:nvPr/>
        </p:nvSpPr>
        <p:spPr>
          <a:xfrm>
            <a:off x="6198387" y="3579862"/>
            <a:ext cx="1224136" cy="720080"/>
          </a:xfrm>
          <a:prstGeom prst="cloud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973636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4518058" cy="3744416"/>
          </a:xfrm>
        </p:spPr>
        <p:txBody>
          <a:bodyPr/>
          <a:lstStyle/>
          <a:p>
            <a:r>
              <a:rPr lang="en-GB" sz="1400" dirty="0"/>
              <a:t>Interest of the solution</a:t>
            </a:r>
          </a:p>
          <a:p>
            <a:pPr lvl="1"/>
            <a:r>
              <a:rPr lang="en-GB" sz="1150" dirty="0"/>
              <a:t>Part of a trend for network virtualisation</a:t>
            </a:r>
          </a:p>
          <a:p>
            <a:pPr lvl="1"/>
            <a:r>
              <a:rPr lang="en-GB" sz="1150" dirty="0"/>
              <a:t>Reduces the need for routing and multiplexing technologies</a:t>
            </a:r>
          </a:p>
          <a:p>
            <a:pPr lvl="1"/>
            <a:r>
              <a:rPr lang="en-GB" sz="1150" dirty="0"/>
              <a:t>Focusses site development on a set of </a:t>
            </a:r>
            <a:r>
              <a:rPr lang="en-GB" sz="1150" dirty="0" err="1"/>
              <a:t>datacenters</a:t>
            </a:r>
            <a:r>
              <a:rPr lang="en-GB" sz="1150" dirty="0"/>
              <a:t> (with the constraint of latency)</a:t>
            </a:r>
          </a:p>
          <a:p>
            <a:pPr lvl="1"/>
            <a:endParaRPr lang="en-GB" sz="1150" dirty="0"/>
          </a:p>
          <a:p>
            <a:r>
              <a:rPr lang="en-GB" sz="1400" dirty="0"/>
              <a:t>Realism plays against fronthaul</a:t>
            </a:r>
          </a:p>
          <a:p>
            <a:pPr lvl="1"/>
            <a:r>
              <a:rPr lang="en-GB" sz="1200" dirty="0" err="1"/>
              <a:t>Criticity</a:t>
            </a:r>
            <a:r>
              <a:rPr lang="en-GB" sz="1200" dirty="0"/>
              <a:t> of optical fibre </a:t>
            </a:r>
            <a:r>
              <a:rPr lang="en-GB" sz="1200" dirty="0" err="1"/>
              <a:t>ressources</a:t>
            </a:r>
            <a:r>
              <a:rPr lang="en-GB" sz="1200" dirty="0"/>
              <a:t> in dense areas</a:t>
            </a:r>
          </a:p>
          <a:p>
            <a:pPr lvl="2"/>
            <a:r>
              <a:rPr lang="en-GB" sz="1200" dirty="0"/>
              <a:t>Ducts are full</a:t>
            </a:r>
          </a:p>
          <a:p>
            <a:pPr marL="125413" lvl="2" indent="-125413"/>
            <a:r>
              <a:rPr lang="en-GB" sz="1200" dirty="0"/>
              <a:t>Buildings owner are reluctant to cables installation (although interested in renting their roof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Multiplication of large anchoring sites</a:t>
            </a:r>
          </a:p>
          <a:p>
            <a:pPr marL="125413" lvl="2" indent="-125413"/>
            <a:r>
              <a:rPr lang="en-GB" sz="1200" dirty="0"/>
              <a:t>(let say… </a:t>
            </a:r>
            <a:r>
              <a:rPr lang="en-GB" sz="1200" dirty="0" err="1"/>
              <a:t>datacenters</a:t>
            </a:r>
            <a:r>
              <a:rPr lang="en-GB" sz="1200" dirty="0"/>
              <a:t>) in a period where operators are challenged by public on their footprint</a:t>
            </a:r>
          </a:p>
          <a:p>
            <a:pPr marL="125413" lvl="2" indent="-125413"/>
            <a:r>
              <a:rPr lang="en-GB" sz="1200" dirty="0"/>
              <a:t>difficulty to identify appropriate sites in dense areas</a:t>
            </a:r>
          </a:p>
          <a:p>
            <a:pPr marL="125413" lvl="1" indent="-125413"/>
            <a:endParaRPr lang="en-GB" sz="1200" dirty="0"/>
          </a:p>
          <a:p>
            <a:pPr marL="125413" lvl="1" indent="-125413"/>
            <a:r>
              <a:rPr lang="en-GB" sz="1200" dirty="0"/>
              <a:t>Challenges include</a:t>
            </a:r>
          </a:p>
          <a:p>
            <a:pPr marL="125413" lvl="2" indent="-125413"/>
            <a:r>
              <a:rPr lang="en-GB" sz="1200" dirty="0"/>
              <a:t>the synchronization of the network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Fronthaul or Backhaul strategy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9D991A2-6CAE-4101-91FB-88E98C63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594" y="1087641"/>
            <a:ext cx="380784" cy="670326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F9254D8-7AE5-41AF-9549-02001CA5849C}"/>
              </a:ext>
            </a:extLst>
          </p:cNvPr>
          <p:cNvSpPr/>
          <p:nvPr/>
        </p:nvSpPr>
        <p:spPr>
          <a:xfrm>
            <a:off x="6201484" y="1683190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RRH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E1AD177-145E-4A5C-BE82-D8478BDC3097}"/>
              </a:ext>
            </a:extLst>
          </p:cNvPr>
          <p:cNvSpPr/>
          <p:nvPr/>
        </p:nvSpPr>
        <p:spPr>
          <a:xfrm>
            <a:off x="6705542" y="1683190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BBU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0ACCA44-C604-4923-BC7C-D35FAB6C8A02}"/>
              </a:ext>
            </a:extLst>
          </p:cNvPr>
          <p:cNvSpPr/>
          <p:nvPr/>
        </p:nvSpPr>
        <p:spPr>
          <a:xfrm>
            <a:off x="6201484" y="1358147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RRH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6252C5C-054B-4BA3-93F3-523702728ECC}"/>
              </a:ext>
            </a:extLst>
          </p:cNvPr>
          <p:cNvSpPr/>
          <p:nvPr/>
        </p:nvSpPr>
        <p:spPr>
          <a:xfrm>
            <a:off x="6705542" y="1358147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BBU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44405CE-427A-45A5-B073-0ED419F7B0B9}"/>
              </a:ext>
            </a:extLst>
          </p:cNvPr>
          <p:cNvSpPr/>
          <p:nvPr/>
        </p:nvSpPr>
        <p:spPr>
          <a:xfrm>
            <a:off x="6201484" y="1032404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RRH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9F2C352-0A9C-4CDE-8F3F-DC552EB79DF3}"/>
              </a:ext>
            </a:extLst>
          </p:cNvPr>
          <p:cNvSpPr/>
          <p:nvPr/>
        </p:nvSpPr>
        <p:spPr>
          <a:xfrm>
            <a:off x="6705542" y="1032404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BBU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31336BD-1370-4933-9E2E-D78E974E13BB}"/>
              </a:ext>
            </a:extLst>
          </p:cNvPr>
          <p:cNvSpPr/>
          <p:nvPr/>
        </p:nvSpPr>
        <p:spPr>
          <a:xfrm>
            <a:off x="5076056" y="935339"/>
            <a:ext cx="2889488" cy="1131590"/>
          </a:xfrm>
          <a:prstGeom prst="roundRect">
            <a:avLst>
              <a:gd name="adj" fmla="val 5499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CD22580-CC51-4606-98AE-49C3DB79B5E4}"/>
              </a:ext>
            </a:extLst>
          </p:cNvPr>
          <p:cNvSpPr txBox="1"/>
          <p:nvPr/>
        </p:nvSpPr>
        <p:spPr>
          <a:xfrm>
            <a:off x="5647465" y="1058826"/>
            <a:ext cx="701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2G, 3G</a:t>
            </a:r>
            <a:endParaRPr lang="fr-FR" sz="11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213A5A-0B75-4227-B79E-CA5E607081E9}"/>
              </a:ext>
            </a:extLst>
          </p:cNvPr>
          <p:cNvSpPr txBox="1"/>
          <p:nvPr/>
        </p:nvSpPr>
        <p:spPr>
          <a:xfrm>
            <a:off x="5647465" y="1370329"/>
            <a:ext cx="701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4G</a:t>
            </a:r>
            <a:endParaRPr lang="fr-FR" sz="11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D43FEEB-FF33-416C-AF8D-615E1A880B89}"/>
              </a:ext>
            </a:extLst>
          </p:cNvPr>
          <p:cNvSpPr txBox="1"/>
          <p:nvPr/>
        </p:nvSpPr>
        <p:spPr>
          <a:xfrm>
            <a:off x="5647465" y="1693020"/>
            <a:ext cx="701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5G</a:t>
            </a:r>
            <a:endParaRPr lang="fr-FR" sz="1100" dirty="0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C6ECE4E-87FC-4817-BD01-CCBA738BD30A}"/>
              </a:ext>
            </a:extLst>
          </p:cNvPr>
          <p:cNvSpPr/>
          <p:nvPr/>
        </p:nvSpPr>
        <p:spPr>
          <a:xfrm>
            <a:off x="7414097" y="1353532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/>
              <a:t>Rou-ter</a:t>
            </a:r>
            <a:endParaRPr lang="fr-FR" sz="800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53EE1D53-1C33-4C02-A367-F8614FA1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594" y="2525233"/>
            <a:ext cx="380784" cy="670326"/>
          </a:xfrm>
          <a:prstGeom prst="rect">
            <a:avLst/>
          </a:prstGeo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9B412-EB63-4C75-BFE0-B06CB8027E0F}"/>
              </a:ext>
            </a:extLst>
          </p:cNvPr>
          <p:cNvSpPr/>
          <p:nvPr/>
        </p:nvSpPr>
        <p:spPr>
          <a:xfrm>
            <a:off x="6201484" y="3120782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RRH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A3B56BB9-BCBC-40AA-A21E-867EA9727547}"/>
              </a:ext>
            </a:extLst>
          </p:cNvPr>
          <p:cNvSpPr/>
          <p:nvPr/>
        </p:nvSpPr>
        <p:spPr>
          <a:xfrm>
            <a:off x="8028384" y="3120782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BBU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A1B1B33-0E3E-4892-BCED-87AA4B1C72CE}"/>
              </a:ext>
            </a:extLst>
          </p:cNvPr>
          <p:cNvSpPr/>
          <p:nvPr/>
        </p:nvSpPr>
        <p:spPr>
          <a:xfrm>
            <a:off x="6201484" y="2795739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RRH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81519C08-DA98-4B16-B24F-621886EC781A}"/>
              </a:ext>
            </a:extLst>
          </p:cNvPr>
          <p:cNvSpPr/>
          <p:nvPr/>
        </p:nvSpPr>
        <p:spPr>
          <a:xfrm>
            <a:off x="8028384" y="2795739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BBU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63370B6-F7D2-40E2-AB23-8819EBE96CE8}"/>
              </a:ext>
            </a:extLst>
          </p:cNvPr>
          <p:cNvSpPr/>
          <p:nvPr/>
        </p:nvSpPr>
        <p:spPr>
          <a:xfrm>
            <a:off x="6201484" y="2469996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RRH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B6243F6F-B5BF-456A-869F-94CFED93E746}"/>
              </a:ext>
            </a:extLst>
          </p:cNvPr>
          <p:cNvSpPr/>
          <p:nvPr/>
        </p:nvSpPr>
        <p:spPr>
          <a:xfrm>
            <a:off x="8028384" y="2469996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BBU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5C488269-A46E-4B88-83CD-5291B91AD4FA}"/>
              </a:ext>
            </a:extLst>
          </p:cNvPr>
          <p:cNvSpPr/>
          <p:nvPr/>
        </p:nvSpPr>
        <p:spPr>
          <a:xfrm>
            <a:off x="5076056" y="2372931"/>
            <a:ext cx="1728192" cy="1131590"/>
          </a:xfrm>
          <a:prstGeom prst="roundRect">
            <a:avLst>
              <a:gd name="adj" fmla="val 5499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523F217-BACC-435B-8CF9-AD88325F832C}"/>
              </a:ext>
            </a:extLst>
          </p:cNvPr>
          <p:cNvSpPr txBox="1"/>
          <p:nvPr/>
        </p:nvSpPr>
        <p:spPr>
          <a:xfrm>
            <a:off x="5647465" y="2496418"/>
            <a:ext cx="701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2G, 3G</a:t>
            </a:r>
            <a:endParaRPr lang="fr-FR" sz="11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30ED4BA-EC42-4CE8-9558-EB8BC874A747}"/>
              </a:ext>
            </a:extLst>
          </p:cNvPr>
          <p:cNvSpPr txBox="1"/>
          <p:nvPr/>
        </p:nvSpPr>
        <p:spPr>
          <a:xfrm>
            <a:off x="5647465" y="2807921"/>
            <a:ext cx="701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4G</a:t>
            </a:r>
            <a:endParaRPr lang="fr-FR" sz="110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C213852-11C4-4ABC-A0B8-1A67CA48C4A9}"/>
              </a:ext>
            </a:extLst>
          </p:cNvPr>
          <p:cNvSpPr txBox="1"/>
          <p:nvPr/>
        </p:nvSpPr>
        <p:spPr>
          <a:xfrm>
            <a:off x="5647465" y="3130612"/>
            <a:ext cx="701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5G</a:t>
            </a:r>
            <a:endParaRPr lang="fr-FR" sz="110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329664FF-CD4B-4FD2-99CE-992720DA580F}"/>
              </a:ext>
            </a:extLst>
          </p:cNvPr>
          <p:cNvSpPr/>
          <p:nvPr/>
        </p:nvSpPr>
        <p:spPr>
          <a:xfrm>
            <a:off x="8532440" y="2791124"/>
            <a:ext cx="43204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/>
              <a:t>Rou-ter</a:t>
            </a:r>
            <a:endParaRPr lang="fr-FR" sz="800" dirty="0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6E31ED9-35F6-4CB8-8A38-4FF0603053BA}"/>
              </a:ext>
            </a:extLst>
          </p:cNvPr>
          <p:cNvSpPr/>
          <p:nvPr/>
        </p:nvSpPr>
        <p:spPr>
          <a:xfrm>
            <a:off x="7846145" y="2369345"/>
            <a:ext cx="1240314" cy="1131590"/>
          </a:xfrm>
          <a:prstGeom prst="roundRect">
            <a:avLst>
              <a:gd name="adj" fmla="val 5499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9AD39EE-BA44-4609-BF0F-41D1E3F9ABB4}"/>
              </a:ext>
            </a:extLst>
          </p:cNvPr>
          <p:cNvCxnSpPr/>
          <p:nvPr/>
        </p:nvCxnSpPr>
        <p:spPr>
          <a:xfrm>
            <a:off x="6705542" y="2643758"/>
            <a:ext cx="1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E64FF5D4-07F1-4877-BF45-12A9F9660C95}"/>
              </a:ext>
            </a:extLst>
          </p:cNvPr>
          <p:cNvCxnSpPr/>
          <p:nvPr/>
        </p:nvCxnSpPr>
        <p:spPr>
          <a:xfrm>
            <a:off x="6705542" y="2931790"/>
            <a:ext cx="1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52A9350F-2897-4A53-979A-C7BA21F930B9}"/>
              </a:ext>
            </a:extLst>
          </p:cNvPr>
          <p:cNvCxnSpPr/>
          <p:nvPr/>
        </p:nvCxnSpPr>
        <p:spPr>
          <a:xfrm>
            <a:off x="6705542" y="3291830"/>
            <a:ext cx="1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EA4AAD56-C710-482D-9609-9174646C7A15}"/>
              </a:ext>
            </a:extLst>
          </p:cNvPr>
          <p:cNvCxnSpPr>
            <a:cxnSpLocks/>
          </p:cNvCxnSpPr>
          <p:nvPr/>
        </p:nvCxnSpPr>
        <p:spPr>
          <a:xfrm>
            <a:off x="8100392" y="1491630"/>
            <a:ext cx="809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129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6030226" cy="1080120"/>
          </a:xfrm>
        </p:spPr>
        <p:txBody>
          <a:bodyPr/>
          <a:lstStyle/>
          <a:p>
            <a:r>
              <a:rPr lang="en-GB" dirty="0"/>
              <a:t>Specific requirements</a:t>
            </a:r>
          </a:p>
          <a:p>
            <a:pPr lvl="1"/>
            <a:r>
              <a:rPr lang="en-GB" dirty="0"/>
              <a:t>Large coverage network (4G/5G radio sites will be numerous)</a:t>
            </a:r>
          </a:p>
          <a:p>
            <a:pPr lvl="1"/>
            <a:r>
              <a:rPr lang="en-GB" dirty="0"/>
              <a:t>FTTH density is not required and would have a high cost</a:t>
            </a:r>
          </a:p>
          <a:p>
            <a:pPr lvl="1"/>
            <a:r>
              <a:rPr lang="en-GB" dirty="0"/>
              <a:t>Avoid couplers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FTTA basic needs for operators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E15FCEBC-7BB5-4B16-BC0B-78CBEEF75320}"/>
              </a:ext>
            </a:extLst>
          </p:cNvPr>
          <p:cNvSpPr txBox="1">
            <a:spLocks/>
          </p:cNvSpPr>
          <p:nvPr/>
        </p:nvSpPr>
        <p:spPr bwMode="gray">
          <a:xfrm>
            <a:off x="570080" y="2127027"/>
            <a:ext cx="3425856" cy="24371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Adaptation to urban areas</a:t>
            </a:r>
          </a:p>
          <a:p>
            <a:pPr lvl="1"/>
            <a:r>
              <a:rPr lang="en-GB" dirty="0"/>
              <a:t>A ideal solution (loops, see later on)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Specific solution to reach areas around</a:t>
            </a:r>
          </a:p>
          <a:p>
            <a:pPr lvl="2"/>
            <a:r>
              <a:rPr lang="en-GB" dirty="0"/>
              <a:t>Railways</a:t>
            </a:r>
          </a:p>
          <a:p>
            <a:pPr marL="125413" lvl="2" indent="-125413"/>
            <a:r>
              <a:rPr lang="en-GB" dirty="0"/>
              <a:t>Special zones (commercial zones, airports…)</a:t>
            </a:r>
          </a:p>
          <a:p>
            <a:pPr marL="125413" lvl="2" indent="-125413"/>
            <a:r>
              <a:rPr lang="en-GB" dirty="0"/>
              <a:t>Infrastructures (ducts) saturation</a:t>
            </a:r>
          </a:p>
          <a:p>
            <a:pPr marL="125413" lvl="2" indent="-125413"/>
            <a:r>
              <a:rPr lang="en-GB" dirty="0"/>
              <a:t>Local rules to dig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EC6233C0-9A13-43CD-BE1C-D4CF320E8089}"/>
              </a:ext>
            </a:extLst>
          </p:cNvPr>
          <p:cNvSpPr txBox="1">
            <a:spLocks/>
          </p:cNvSpPr>
          <p:nvPr/>
        </p:nvSpPr>
        <p:spPr bwMode="gray">
          <a:xfrm>
            <a:off x="5149818" y="2127027"/>
            <a:ext cx="3425856" cy="24371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Adaptation to Countryside</a:t>
            </a:r>
          </a:p>
          <a:p>
            <a:pPr lvl="1"/>
            <a:r>
              <a:rPr lang="en-GB" dirty="0"/>
              <a:t>Loops are difficult to deploy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Specific solution to reach areas around</a:t>
            </a:r>
          </a:p>
          <a:p>
            <a:pPr lvl="2"/>
            <a:r>
              <a:rPr lang="en-GB" dirty="0"/>
              <a:t>Motorways</a:t>
            </a:r>
          </a:p>
          <a:p>
            <a:pPr marL="125413" lvl="2" indent="-125413"/>
            <a:r>
              <a:rPr lang="en-GB" dirty="0"/>
              <a:t>Private properties (fields, properties aside roads…)</a:t>
            </a:r>
          </a:p>
          <a:p>
            <a:pPr marL="125413" lvl="2" indent="-125413"/>
            <a:r>
              <a:rPr lang="en-GB" dirty="0"/>
              <a:t>Topography difficulties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4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31590"/>
            <a:ext cx="3509946" cy="1944216"/>
          </a:xfrm>
        </p:spPr>
        <p:txBody>
          <a:bodyPr/>
          <a:lstStyle/>
          <a:p>
            <a:r>
              <a:rPr lang="en-GB" dirty="0"/>
              <a:t>The need</a:t>
            </a:r>
          </a:p>
          <a:p>
            <a:pPr lvl="1"/>
            <a:r>
              <a:rPr lang="en-GB" dirty="0"/>
              <a:t>High rate transfers (but how much?)</a:t>
            </a:r>
          </a:p>
          <a:p>
            <a:pPr lvl="1"/>
            <a:r>
              <a:rPr lang="en-GB" dirty="0"/>
              <a:t>Security</a:t>
            </a:r>
          </a:p>
          <a:p>
            <a:pPr lvl="1"/>
            <a:r>
              <a:rPr lang="en-GB" dirty="0"/>
              <a:t>Reliability</a:t>
            </a:r>
          </a:p>
          <a:p>
            <a:pPr lvl="2"/>
            <a:r>
              <a:rPr lang="en-GB" dirty="0" err="1"/>
              <a:t>Trafic</a:t>
            </a:r>
            <a:r>
              <a:rPr lang="en-GB" dirty="0"/>
              <a:t> continuity whatever is broken</a:t>
            </a:r>
          </a:p>
          <a:p>
            <a:pPr lvl="2"/>
            <a:r>
              <a:rPr lang="en-GB" dirty="0"/>
              <a:t>High rate with limited loss</a:t>
            </a:r>
          </a:p>
          <a:p>
            <a:pPr lvl="1"/>
            <a:r>
              <a:rPr lang="en-GB" dirty="0"/>
              <a:t>Latency (for accessing services)</a:t>
            </a:r>
          </a:p>
          <a:p>
            <a:pPr lvl="1"/>
            <a:r>
              <a:rPr lang="en-GB" dirty="0"/>
              <a:t>Distance/Coverage</a:t>
            </a:r>
          </a:p>
          <a:p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Choosing a network topology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EA170973-C129-4C17-BE5F-5CDD46EC5F09}"/>
              </a:ext>
            </a:extLst>
          </p:cNvPr>
          <p:cNvSpPr txBox="1">
            <a:spLocks/>
          </p:cNvSpPr>
          <p:nvPr/>
        </p:nvSpPr>
        <p:spPr bwMode="gray">
          <a:xfrm>
            <a:off x="5076058" y="1131590"/>
            <a:ext cx="3221914" cy="194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Solutions</a:t>
            </a:r>
          </a:p>
          <a:p>
            <a:pPr lvl="1"/>
            <a:r>
              <a:rPr lang="en-GB" dirty="0"/>
              <a:t>P2P, dark fibre allocation</a:t>
            </a:r>
          </a:p>
          <a:p>
            <a:pPr lvl="1"/>
            <a:r>
              <a:rPr lang="en-GB" dirty="0"/>
              <a:t>Tree</a:t>
            </a:r>
          </a:p>
          <a:p>
            <a:pPr lvl="1"/>
            <a:r>
              <a:rPr lang="en-GB" dirty="0"/>
              <a:t>Loops 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CBB661-32C9-4E92-AB87-7D34276A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12" y="1912912"/>
            <a:ext cx="6461175" cy="323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71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6246250" cy="3710434"/>
          </a:xfrm>
        </p:spPr>
        <p:txBody>
          <a:bodyPr/>
          <a:lstStyle/>
          <a:p>
            <a:r>
              <a:rPr lang="en-GB" dirty="0"/>
              <a:t>A network architecture based</a:t>
            </a:r>
          </a:p>
          <a:p>
            <a:pPr lvl="1"/>
            <a:r>
              <a:rPr lang="en-GB" dirty="0"/>
              <a:t>Optical fibre loops</a:t>
            </a:r>
          </a:p>
          <a:p>
            <a:pPr marL="125413" lvl="1" indent="-125413"/>
            <a:r>
              <a:rPr lang="en-GB" dirty="0"/>
              <a:t>Fibre can be shared by logical means, no coupling</a:t>
            </a:r>
          </a:p>
          <a:p>
            <a:pPr marL="125413" lvl="2" indent="-125413"/>
            <a:r>
              <a:rPr lang="en-GB" dirty="0"/>
              <a:t>Use of routers</a:t>
            </a:r>
          </a:p>
          <a:p>
            <a:pPr marL="125413" lvl="2" indent="-125413"/>
            <a:r>
              <a:rPr lang="en-GB" dirty="0"/>
              <a:t>Use of splitters and switches for some connection</a:t>
            </a:r>
          </a:p>
          <a:p>
            <a:pPr marL="125413" lvl="1" indent="-125413"/>
            <a:endParaRPr lang="en-GB" dirty="0"/>
          </a:p>
          <a:p>
            <a:pPr marL="125413" lvl="1" indent="-125413"/>
            <a:r>
              <a:rPr lang="en-GB" dirty="0"/>
              <a:t>A connection between</a:t>
            </a:r>
          </a:p>
          <a:p>
            <a:pPr marL="125413" lvl="2" indent="-125413"/>
            <a:r>
              <a:rPr lang="en-GB" dirty="0"/>
              <a:t>The equipment to connect one side</a:t>
            </a:r>
          </a:p>
          <a:p>
            <a:pPr marL="431413" lvl="3" indent="-125413"/>
            <a:r>
              <a:rPr lang="en-GB" dirty="0"/>
              <a:t>Radio site</a:t>
            </a:r>
          </a:p>
          <a:p>
            <a:pPr marL="431413" lvl="3" indent="-125413"/>
            <a:r>
              <a:rPr lang="en-GB" dirty="0"/>
              <a:t>FTTO customer</a:t>
            </a:r>
          </a:p>
          <a:p>
            <a:pPr marL="431413" lvl="3" indent="-125413"/>
            <a:r>
              <a:rPr lang="en-GB" dirty="0"/>
              <a:t>FTTH anchoring site (NRO…)</a:t>
            </a:r>
          </a:p>
          <a:p>
            <a:pPr marL="125413" lvl="2" indent="-125413"/>
            <a:r>
              <a:rPr lang="en-GB" dirty="0"/>
              <a:t>The anchoring site (see next slide for more details)</a:t>
            </a:r>
          </a:p>
          <a:p>
            <a:pPr marL="125413" lvl="2" indent="-125413"/>
            <a:endParaRPr lang="en-GB" dirty="0"/>
          </a:p>
          <a:p>
            <a:r>
              <a:rPr lang="en-GB" dirty="0"/>
              <a:t>Optical fibre characteristics</a:t>
            </a:r>
          </a:p>
          <a:p>
            <a:pPr lvl="1"/>
            <a:r>
              <a:rPr lang="en-GB" dirty="0"/>
              <a:t>Single-mode Fibre (the usual case) with typically G657 in Europe</a:t>
            </a:r>
          </a:p>
          <a:p>
            <a:pPr lvl="1"/>
            <a:r>
              <a:rPr lang="en-GB" dirty="0"/>
              <a:t>Bi-directional communication on the fibre (downlink 1490 nm, uplink 1310 nm)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FTTA Architecture basics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672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5526170" cy="3710434"/>
          </a:xfrm>
        </p:spPr>
        <p:txBody>
          <a:bodyPr/>
          <a:lstStyle/>
          <a:p>
            <a:r>
              <a:rPr lang="en-GB" dirty="0"/>
              <a:t>The usual loop based topology in urban areas</a:t>
            </a:r>
          </a:p>
          <a:p>
            <a:pPr lvl="1"/>
            <a:r>
              <a:rPr lang="en-GB" dirty="0"/>
              <a:t>Access to the network always offer two ways to reach anchor site</a:t>
            </a:r>
          </a:p>
          <a:p>
            <a:pPr lvl="1"/>
            <a:r>
              <a:rPr lang="en-GB" dirty="0"/>
              <a:t>Depending on the requirement such possibility is used or not (typically it is for radio sites or FTTH zones, not for FTTO unless special offer)</a:t>
            </a:r>
          </a:p>
          <a:p>
            <a:pPr lvl="1"/>
            <a:endParaRPr lang="en-GB" dirty="0"/>
          </a:p>
          <a:p>
            <a:r>
              <a:rPr lang="en-GB" dirty="0"/>
              <a:t>The material</a:t>
            </a:r>
          </a:p>
          <a:p>
            <a:pPr lvl="1"/>
            <a:r>
              <a:rPr lang="en-GB" dirty="0"/>
              <a:t>Optical fibre typically G657 (for dense areas)</a:t>
            </a:r>
          </a:p>
          <a:p>
            <a:pPr lvl="2"/>
            <a:r>
              <a:rPr lang="en-GB" dirty="0"/>
              <a:t>288 </a:t>
            </a:r>
            <a:r>
              <a:rPr lang="en-GB" dirty="0" err="1"/>
              <a:t>fo</a:t>
            </a:r>
            <a:r>
              <a:rPr lang="en-GB" dirty="0"/>
              <a:t> for transportation level</a:t>
            </a:r>
          </a:p>
          <a:p>
            <a:pPr lvl="2"/>
            <a:r>
              <a:rPr lang="en-GB" dirty="0"/>
              <a:t>72 </a:t>
            </a:r>
            <a:r>
              <a:rPr lang="en-GB" dirty="0" err="1"/>
              <a:t>fo</a:t>
            </a:r>
            <a:r>
              <a:rPr lang="en-GB" dirty="0"/>
              <a:t> for distribution or </a:t>
            </a:r>
            <a:r>
              <a:rPr lang="en-GB" dirty="0" err="1"/>
              <a:t>pendulars</a:t>
            </a:r>
            <a:endParaRPr lang="en-GB" dirty="0"/>
          </a:p>
          <a:p>
            <a:pPr lvl="2"/>
            <a:r>
              <a:rPr lang="en-GB" dirty="0"/>
              <a:t>24 for sites abductions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FTTA topology/characteristics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8A8DFF-5E05-4469-876C-FBD0FC6E1833}"/>
              </a:ext>
            </a:extLst>
          </p:cNvPr>
          <p:cNvSpPr/>
          <p:nvPr/>
        </p:nvSpPr>
        <p:spPr>
          <a:xfrm>
            <a:off x="6372200" y="3833912"/>
            <a:ext cx="1512168" cy="792088"/>
          </a:xfrm>
          <a:prstGeom prst="arc">
            <a:avLst>
              <a:gd name="adj1" fmla="val 16656196"/>
              <a:gd name="adj2" fmla="val 15848085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7478A-18BE-457D-90AB-3BBAA13DE90D}"/>
              </a:ext>
            </a:extLst>
          </p:cNvPr>
          <p:cNvSpPr/>
          <p:nvPr/>
        </p:nvSpPr>
        <p:spPr>
          <a:xfrm>
            <a:off x="7020272" y="3473872"/>
            <a:ext cx="216024" cy="2286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DC2468D-C671-4D74-8E75-D4F640EA7CAB}"/>
              </a:ext>
            </a:extLst>
          </p:cNvPr>
          <p:cNvCxnSpPr>
            <a:cxnSpLocks/>
          </p:cNvCxnSpPr>
          <p:nvPr/>
        </p:nvCxnSpPr>
        <p:spPr>
          <a:xfrm>
            <a:off x="7077994" y="3709714"/>
            <a:ext cx="0" cy="1313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0EAD189-7441-4EBC-B6DB-957B8CA7B472}"/>
              </a:ext>
            </a:extLst>
          </p:cNvPr>
          <p:cNvCxnSpPr>
            <a:cxnSpLocks/>
          </p:cNvCxnSpPr>
          <p:nvPr/>
        </p:nvCxnSpPr>
        <p:spPr>
          <a:xfrm>
            <a:off x="7185146" y="3712099"/>
            <a:ext cx="0" cy="1313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A59FD5D8-9A0A-4224-9E0C-54C35B989382}"/>
              </a:ext>
            </a:extLst>
          </p:cNvPr>
          <p:cNvSpPr/>
          <p:nvPr/>
        </p:nvSpPr>
        <p:spPr>
          <a:xfrm>
            <a:off x="7541915" y="2796134"/>
            <a:ext cx="1512168" cy="792088"/>
          </a:xfrm>
          <a:prstGeom prst="arc">
            <a:avLst>
              <a:gd name="adj1" fmla="val 16656196"/>
              <a:gd name="adj2" fmla="val 15848085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96135-B012-450D-9283-AB98A13AAE0B}"/>
              </a:ext>
            </a:extLst>
          </p:cNvPr>
          <p:cNvSpPr/>
          <p:nvPr/>
        </p:nvSpPr>
        <p:spPr>
          <a:xfrm>
            <a:off x="8189987" y="2436094"/>
            <a:ext cx="216024" cy="2286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023350E-469D-45DD-9F6C-03C62C340424}"/>
              </a:ext>
            </a:extLst>
          </p:cNvPr>
          <p:cNvCxnSpPr>
            <a:cxnSpLocks/>
          </p:cNvCxnSpPr>
          <p:nvPr/>
        </p:nvCxnSpPr>
        <p:spPr>
          <a:xfrm>
            <a:off x="8247709" y="2671936"/>
            <a:ext cx="0" cy="1313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7A65F4-4F11-43A7-AC86-A3EBF6DF66EE}"/>
              </a:ext>
            </a:extLst>
          </p:cNvPr>
          <p:cNvCxnSpPr>
            <a:cxnSpLocks/>
          </p:cNvCxnSpPr>
          <p:nvPr/>
        </p:nvCxnSpPr>
        <p:spPr>
          <a:xfrm>
            <a:off x="8354861" y="2674321"/>
            <a:ext cx="0" cy="1313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33BBF80-9AB8-405C-834A-0C003539867A}"/>
              </a:ext>
            </a:extLst>
          </p:cNvPr>
          <p:cNvGrpSpPr/>
          <p:nvPr/>
        </p:nvGrpSpPr>
        <p:grpSpPr>
          <a:xfrm rot="5400000">
            <a:off x="6141030" y="1764050"/>
            <a:ext cx="1512168" cy="1152128"/>
            <a:chOff x="6264188" y="1279778"/>
            <a:chExt cx="1512168" cy="1152128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A226666-0FE6-437A-B4D8-124A9C3DF5DE}"/>
                </a:ext>
              </a:extLst>
            </p:cNvPr>
            <p:cNvSpPr/>
            <p:nvPr/>
          </p:nvSpPr>
          <p:spPr>
            <a:xfrm>
              <a:off x="6264188" y="1639818"/>
              <a:ext cx="1512168" cy="792088"/>
            </a:xfrm>
            <a:prstGeom prst="arc">
              <a:avLst>
                <a:gd name="adj1" fmla="val 16656196"/>
                <a:gd name="adj2" fmla="val 15848085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901079-DB56-4EDB-B07C-CD817908A0E6}"/>
                </a:ext>
              </a:extLst>
            </p:cNvPr>
            <p:cNvSpPr/>
            <p:nvPr/>
          </p:nvSpPr>
          <p:spPr>
            <a:xfrm>
              <a:off x="6912260" y="1279778"/>
              <a:ext cx="216024" cy="22869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58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2ADCFDA5-513C-4C74-BC87-60E048360A6F}"/>
                </a:ext>
              </a:extLst>
            </p:cNvPr>
            <p:cNvCxnSpPr>
              <a:cxnSpLocks/>
            </p:cNvCxnSpPr>
            <p:nvPr/>
          </p:nvCxnSpPr>
          <p:spPr>
            <a:xfrm>
              <a:off x="6969982" y="1515620"/>
              <a:ext cx="0" cy="13134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BDE8ADD0-C368-4703-942A-82BABC8F4D82}"/>
                </a:ext>
              </a:extLst>
            </p:cNvPr>
            <p:cNvCxnSpPr>
              <a:cxnSpLocks/>
            </p:cNvCxnSpPr>
            <p:nvPr/>
          </p:nvCxnSpPr>
          <p:spPr>
            <a:xfrm>
              <a:off x="7077134" y="1518005"/>
              <a:ext cx="0" cy="13134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22877E7-3907-41DB-932C-B3491FEC56EC}"/>
              </a:ext>
            </a:extLst>
          </p:cNvPr>
          <p:cNvCxnSpPr>
            <a:cxnSpLocks/>
          </p:cNvCxnSpPr>
          <p:nvPr/>
        </p:nvCxnSpPr>
        <p:spPr>
          <a:xfrm flipH="1" flipV="1">
            <a:off x="6717094" y="3102772"/>
            <a:ext cx="54006" cy="7932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949BC52-EFB5-43D6-BC34-BE4D86A8B02B}"/>
              </a:ext>
            </a:extLst>
          </p:cNvPr>
          <p:cNvCxnSpPr>
            <a:cxnSpLocks/>
          </p:cNvCxnSpPr>
          <p:nvPr/>
        </p:nvCxnSpPr>
        <p:spPr>
          <a:xfrm flipH="1" flipV="1">
            <a:off x="7072823" y="2663072"/>
            <a:ext cx="551736" cy="3537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7966B75-DAE6-4A7B-9EB0-982E2D2A85B4}"/>
              </a:ext>
            </a:extLst>
          </p:cNvPr>
          <p:cNvCxnSpPr>
            <a:cxnSpLocks/>
          </p:cNvCxnSpPr>
          <p:nvPr/>
        </p:nvCxnSpPr>
        <p:spPr>
          <a:xfrm flipV="1">
            <a:off x="7884368" y="3588222"/>
            <a:ext cx="494947" cy="56770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>
            <a:extLst>
              <a:ext uri="{FF2B5EF4-FFF2-40B4-BE49-F238E27FC236}">
                <a16:creationId xmlns:a16="http://schemas.microsoft.com/office/drawing/2014/main" id="{19878D9C-ED8D-4017-A954-1438285CA44E}"/>
              </a:ext>
            </a:extLst>
          </p:cNvPr>
          <p:cNvSpPr/>
          <p:nvPr/>
        </p:nvSpPr>
        <p:spPr>
          <a:xfrm rot="2638407">
            <a:off x="7205610" y="2061050"/>
            <a:ext cx="798839" cy="1581056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F50FB31E-AD69-4288-8051-E2D92EB388C9}"/>
              </a:ext>
            </a:extLst>
          </p:cNvPr>
          <p:cNvSpPr/>
          <p:nvPr/>
        </p:nvSpPr>
        <p:spPr>
          <a:xfrm>
            <a:off x="6773034" y="1364136"/>
            <a:ext cx="479224" cy="464664"/>
          </a:xfrm>
          <a:custGeom>
            <a:avLst/>
            <a:gdLst>
              <a:gd name="connsiteX0" fmla="*/ 0 w 479224"/>
              <a:gd name="connsiteY0" fmla="*/ 197627 h 464664"/>
              <a:gd name="connsiteX1" fmla="*/ 161840 w 479224"/>
              <a:gd name="connsiteY1" fmla="*/ 3418 h 464664"/>
              <a:gd name="connsiteX2" fmla="*/ 477430 w 479224"/>
              <a:gd name="connsiteY2" fmla="*/ 343283 h 464664"/>
              <a:gd name="connsiteX3" fmla="*/ 267037 w 479224"/>
              <a:gd name="connsiteY3" fmla="*/ 464664 h 46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224" h="464664">
                <a:moveTo>
                  <a:pt x="0" y="197627"/>
                </a:moveTo>
                <a:cubicBezTo>
                  <a:pt x="41134" y="88384"/>
                  <a:pt x="82268" y="-20858"/>
                  <a:pt x="161840" y="3418"/>
                </a:cubicBezTo>
                <a:cubicBezTo>
                  <a:pt x="241412" y="27694"/>
                  <a:pt x="459897" y="266409"/>
                  <a:pt x="477430" y="343283"/>
                </a:cubicBezTo>
                <a:cubicBezTo>
                  <a:pt x="494963" y="420157"/>
                  <a:pt x="381000" y="442410"/>
                  <a:pt x="267037" y="4646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E0FD01F4-4DE8-4E3B-AB7A-8E3D63276FFB}"/>
              </a:ext>
            </a:extLst>
          </p:cNvPr>
          <p:cNvSpPr/>
          <p:nvPr/>
        </p:nvSpPr>
        <p:spPr>
          <a:xfrm>
            <a:off x="5671028" y="1971283"/>
            <a:ext cx="729772" cy="933256"/>
          </a:xfrm>
          <a:custGeom>
            <a:avLst/>
            <a:gdLst>
              <a:gd name="connsiteX0" fmla="*/ 665036 w 729772"/>
              <a:gd name="connsiteY0" fmla="*/ 84094 h 933256"/>
              <a:gd name="connsiteX1" fmla="*/ 333262 w 729772"/>
              <a:gd name="connsiteY1" fmla="*/ 3174 h 933256"/>
              <a:gd name="connsiteX2" fmla="*/ 106685 w 729772"/>
              <a:gd name="connsiteY2" fmla="*/ 181198 h 933256"/>
              <a:gd name="connsiteX3" fmla="*/ 17673 w 729772"/>
              <a:gd name="connsiteY3" fmla="*/ 593892 h 933256"/>
              <a:gd name="connsiteX4" fmla="*/ 446551 w 729772"/>
              <a:gd name="connsiteY4" fmla="*/ 917574 h 933256"/>
              <a:gd name="connsiteX5" fmla="*/ 729772 w 729772"/>
              <a:gd name="connsiteY5" fmla="*/ 852837 h 93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9772" h="933256">
                <a:moveTo>
                  <a:pt x="665036" y="84094"/>
                </a:moveTo>
                <a:cubicBezTo>
                  <a:pt x="545678" y="35542"/>
                  <a:pt x="426321" y="-13010"/>
                  <a:pt x="333262" y="3174"/>
                </a:cubicBezTo>
                <a:cubicBezTo>
                  <a:pt x="240203" y="19358"/>
                  <a:pt x="159283" y="82745"/>
                  <a:pt x="106685" y="181198"/>
                </a:cubicBezTo>
                <a:cubicBezTo>
                  <a:pt x="54087" y="279651"/>
                  <a:pt x="-38971" y="471163"/>
                  <a:pt x="17673" y="593892"/>
                </a:cubicBezTo>
                <a:cubicBezTo>
                  <a:pt x="74317" y="716621"/>
                  <a:pt x="327868" y="874417"/>
                  <a:pt x="446551" y="917574"/>
                </a:cubicBezTo>
                <a:cubicBezTo>
                  <a:pt x="565234" y="960731"/>
                  <a:pt x="647503" y="906784"/>
                  <a:pt x="729772" y="852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5A33588B-EB75-422C-ACEB-2E2CF147350D}"/>
              </a:ext>
            </a:extLst>
          </p:cNvPr>
          <p:cNvSpPr/>
          <p:nvPr/>
        </p:nvSpPr>
        <p:spPr>
          <a:xfrm>
            <a:off x="6340562" y="4393975"/>
            <a:ext cx="772337" cy="485531"/>
          </a:xfrm>
          <a:custGeom>
            <a:avLst/>
            <a:gdLst>
              <a:gd name="connsiteX0" fmla="*/ 60238 w 772337"/>
              <a:gd name="connsiteY0" fmla="*/ 0 h 485531"/>
              <a:gd name="connsiteX1" fmla="*/ 44054 w 772337"/>
              <a:gd name="connsiteY1" fmla="*/ 267037 h 485531"/>
              <a:gd name="connsiteX2" fmla="*/ 553852 w 772337"/>
              <a:gd name="connsiteY2" fmla="*/ 485522 h 485531"/>
              <a:gd name="connsiteX3" fmla="*/ 772337 w 772337"/>
              <a:gd name="connsiteY3" fmla="*/ 258945 h 485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337" h="485531">
                <a:moveTo>
                  <a:pt x="60238" y="0"/>
                </a:moveTo>
                <a:cubicBezTo>
                  <a:pt x="11011" y="93058"/>
                  <a:pt x="-38215" y="186117"/>
                  <a:pt x="44054" y="267037"/>
                </a:cubicBezTo>
                <a:cubicBezTo>
                  <a:pt x="126323" y="347957"/>
                  <a:pt x="432472" y="486871"/>
                  <a:pt x="553852" y="485522"/>
                </a:cubicBezTo>
                <a:cubicBezTo>
                  <a:pt x="675232" y="484173"/>
                  <a:pt x="744015" y="292662"/>
                  <a:pt x="772337" y="25894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E6B3122-1F39-4F7A-8063-D4F687E1F01E}"/>
              </a:ext>
            </a:extLst>
          </p:cNvPr>
          <p:cNvSpPr/>
          <p:nvPr/>
        </p:nvSpPr>
        <p:spPr>
          <a:xfrm>
            <a:off x="7671250" y="4539632"/>
            <a:ext cx="1383738" cy="404602"/>
          </a:xfrm>
          <a:custGeom>
            <a:avLst/>
            <a:gdLst>
              <a:gd name="connsiteX0" fmla="*/ 0 w 1383738"/>
              <a:gd name="connsiteY0" fmla="*/ 0 h 404602"/>
              <a:gd name="connsiteX1" fmla="*/ 267037 w 1383738"/>
              <a:gd name="connsiteY1" fmla="*/ 267037 h 404602"/>
              <a:gd name="connsiteX2" fmla="*/ 687823 w 1383738"/>
              <a:gd name="connsiteY2" fmla="*/ 250853 h 404602"/>
              <a:gd name="connsiteX3" fmla="*/ 1205713 w 1383738"/>
              <a:gd name="connsiteY3" fmla="*/ 178025 h 404602"/>
              <a:gd name="connsiteX4" fmla="*/ 1383738 w 1383738"/>
              <a:gd name="connsiteY4" fmla="*/ 404602 h 40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738" h="404602">
                <a:moveTo>
                  <a:pt x="0" y="0"/>
                </a:moveTo>
                <a:cubicBezTo>
                  <a:pt x="76200" y="112614"/>
                  <a:pt x="152400" y="225228"/>
                  <a:pt x="267037" y="267037"/>
                </a:cubicBezTo>
                <a:cubicBezTo>
                  <a:pt x="381674" y="308846"/>
                  <a:pt x="531377" y="265688"/>
                  <a:pt x="687823" y="250853"/>
                </a:cubicBezTo>
                <a:cubicBezTo>
                  <a:pt x="844269" y="236018"/>
                  <a:pt x="1089727" y="152400"/>
                  <a:pt x="1205713" y="178025"/>
                </a:cubicBezTo>
                <a:cubicBezTo>
                  <a:pt x="1321699" y="203650"/>
                  <a:pt x="1364857" y="370885"/>
                  <a:pt x="1383738" y="4046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521EC9B-DEFF-427E-A495-09DFB6AAD634}"/>
              </a:ext>
            </a:extLst>
          </p:cNvPr>
          <p:cNvCxnSpPr/>
          <p:nvPr/>
        </p:nvCxnSpPr>
        <p:spPr>
          <a:xfrm flipH="1">
            <a:off x="6321050" y="3016825"/>
            <a:ext cx="195166" cy="202997"/>
          </a:xfrm>
          <a:prstGeom prst="lin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FC20D61-F521-42A2-A492-01C965812CC5}"/>
              </a:ext>
            </a:extLst>
          </p:cNvPr>
          <p:cNvCxnSpPr>
            <a:cxnSpLocks/>
          </p:cNvCxnSpPr>
          <p:nvPr/>
        </p:nvCxnSpPr>
        <p:spPr>
          <a:xfrm flipH="1">
            <a:off x="5946279" y="2803277"/>
            <a:ext cx="1" cy="232603"/>
          </a:xfrm>
          <a:prstGeom prst="lin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B48B70E-5572-4431-95BA-99DC4DDFBC3D}"/>
              </a:ext>
            </a:extLst>
          </p:cNvPr>
          <p:cNvCxnSpPr>
            <a:cxnSpLocks/>
          </p:cNvCxnSpPr>
          <p:nvPr/>
        </p:nvCxnSpPr>
        <p:spPr>
          <a:xfrm flipH="1">
            <a:off x="6876256" y="4871971"/>
            <a:ext cx="1" cy="232603"/>
          </a:xfrm>
          <a:prstGeom prst="lin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3D092B4-F6BB-4A34-AFD0-A96271E34169}"/>
              </a:ext>
            </a:extLst>
          </p:cNvPr>
          <p:cNvCxnSpPr>
            <a:cxnSpLocks/>
          </p:cNvCxnSpPr>
          <p:nvPr/>
        </p:nvCxnSpPr>
        <p:spPr>
          <a:xfrm flipH="1">
            <a:off x="8837999" y="4482647"/>
            <a:ext cx="1" cy="232603"/>
          </a:xfrm>
          <a:prstGeom prst="lin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180F1C15-1767-482C-9A09-658481B4F9E3}"/>
              </a:ext>
            </a:extLst>
          </p:cNvPr>
          <p:cNvCxnSpPr>
            <a:cxnSpLocks/>
          </p:cNvCxnSpPr>
          <p:nvPr/>
        </p:nvCxnSpPr>
        <p:spPr>
          <a:xfrm flipH="1">
            <a:off x="8641175" y="3550026"/>
            <a:ext cx="1" cy="232603"/>
          </a:xfrm>
          <a:prstGeom prst="lin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29974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30051E02-747E-4DF9-8F34-E6B056CCADAC}"/>
              </a:ext>
            </a:extLst>
          </p:cNvPr>
          <p:cNvSpPr/>
          <p:nvPr/>
        </p:nvSpPr>
        <p:spPr>
          <a:xfrm>
            <a:off x="3657" y="3806998"/>
            <a:ext cx="1375646" cy="1235653"/>
          </a:xfrm>
          <a:custGeom>
            <a:avLst/>
            <a:gdLst>
              <a:gd name="connsiteX0" fmla="*/ 0 w 1375646"/>
              <a:gd name="connsiteY0" fmla="*/ 1683144 h 1772156"/>
              <a:gd name="connsiteX1" fmla="*/ 0 w 1375646"/>
              <a:gd name="connsiteY1" fmla="*/ 1683144 h 1772156"/>
              <a:gd name="connsiteX2" fmla="*/ 89013 w 1375646"/>
              <a:gd name="connsiteY2" fmla="*/ 1715512 h 1772156"/>
              <a:gd name="connsiteX3" fmla="*/ 574535 w 1375646"/>
              <a:gd name="connsiteY3" fmla="*/ 1772156 h 1772156"/>
              <a:gd name="connsiteX4" fmla="*/ 1100517 w 1375646"/>
              <a:gd name="connsiteY4" fmla="*/ 1618407 h 1772156"/>
              <a:gd name="connsiteX5" fmla="*/ 1302818 w 1375646"/>
              <a:gd name="connsiteY5" fmla="*/ 1254266 h 1772156"/>
              <a:gd name="connsiteX6" fmla="*/ 1375646 w 1375646"/>
              <a:gd name="connsiteY6" fmla="*/ 606903 h 1772156"/>
              <a:gd name="connsiteX7" fmla="*/ 898216 w 1375646"/>
              <a:gd name="connsiteY7" fmla="*/ 356050 h 1772156"/>
              <a:gd name="connsiteX8" fmla="*/ 210393 w 1375646"/>
              <a:gd name="connsiteY8" fmla="*/ 0 h 1772156"/>
              <a:gd name="connsiteX9" fmla="*/ 0 w 1375646"/>
              <a:gd name="connsiteY9" fmla="*/ 186117 h 1772156"/>
              <a:gd name="connsiteX10" fmla="*/ 0 w 1375646"/>
              <a:gd name="connsiteY10" fmla="*/ 1683144 h 1772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5646" h="1772156">
                <a:moveTo>
                  <a:pt x="0" y="1683144"/>
                </a:moveTo>
                <a:lnTo>
                  <a:pt x="0" y="1683144"/>
                </a:lnTo>
                <a:cubicBezTo>
                  <a:pt x="78551" y="1709327"/>
                  <a:pt x="49941" y="1695976"/>
                  <a:pt x="89013" y="1715512"/>
                </a:cubicBezTo>
                <a:lnTo>
                  <a:pt x="574535" y="1772156"/>
                </a:lnTo>
                <a:lnTo>
                  <a:pt x="1100517" y="1618407"/>
                </a:lnTo>
                <a:lnTo>
                  <a:pt x="1302818" y="1254266"/>
                </a:lnTo>
                <a:lnTo>
                  <a:pt x="1375646" y="606903"/>
                </a:lnTo>
                <a:lnTo>
                  <a:pt x="898216" y="356050"/>
                </a:lnTo>
                <a:lnTo>
                  <a:pt x="210393" y="0"/>
                </a:lnTo>
                <a:lnTo>
                  <a:pt x="0" y="186117"/>
                </a:lnTo>
                <a:lnTo>
                  <a:pt x="0" y="1683144"/>
                </a:lnTo>
                <a:close/>
              </a:path>
            </a:pathLst>
          </a:custGeom>
          <a:solidFill>
            <a:srgbClr val="009DCC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GB" sz="1350" kern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5526170" cy="3710434"/>
          </a:xfrm>
        </p:spPr>
        <p:txBody>
          <a:bodyPr/>
          <a:lstStyle/>
          <a:p>
            <a:r>
              <a:rPr lang="en-GB" dirty="0"/>
              <a:t>Logical loops topology for country side</a:t>
            </a:r>
          </a:p>
          <a:p>
            <a:pPr lvl="1"/>
            <a:r>
              <a:rPr lang="en-GB" dirty="0"/>
              <a:t>Loops would be </a:t>
            </a:r>
            <a:r>
              <a:rPr lang="en-GB" dirty="0" err="1"/>
              <a:t>costful</a:t>
            </a:r>
            <a:r>
              <a:rPr lang="en-GB" dirty="0"/>
              <a:t> and useless on long haul connections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No physical loops however, keep the loop mind</a:t>
            </a:r>
          </a:p>
          <a:p>
            <a:pPr marL="125413" lvl="2" indent="-125413"/>
            <a:r>
              <a:rPr lang="en-GB" dirty="0"/>
              <a:t>Logical loop by using IP routing</a:t>
            </a:r>
          </a:p>
          <a:p>
            <a:pPr marL="125413" lvl="2" indent="-125413"/>
            <a:r>
              <a:rPr lang="en-GB" dirty="0"/>
              <a:t>Physical loop by using long haul connections for transportation network (constraints however on latency)</a:t>
            </a:r>
          </a:p>
          <a:p>
            <a:pPr marL="125413" lvl="2" indent="-125413"/>
            <a:endParaRPr lang="en-GB" dirty="0"/>
          </a:p>
          <a:p>
            <a:pPr marL="125413" lvl="1" indent="-125413"/>
            <a:r>
              <a:rPr lang="en-GB" dirty="0"/>
              <a:t>Importance of sizing and functional split of the anchoring points</a:t>
            </a:r>
          </a:p>
          <a:p>
            <a:pPr marL="125413" lvl="1" indent="-125413"/>
            <a:endParaRPr lang="en-GB" dirty="0"/>
          </a:p>
          <a:p>
            <a:pPr marL="125413" lvl="1" indent="-125413"/>
            <a:r>
              <a:rPr lang="en-GB" dirty="0"/>
              <a:t>Similar material than for loops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FTTA topology/characteristics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CC81B65-22BF-49DB-8D43-269DEE0A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08" y="798254"/>
            <a:ext cx="2405169" cy="1976321"/>
          </a:xfrm>
          <a:prstGeom prst="rect">
            <a:avLst/>
          </a:prstGeom>
        </p:spPr>
      </p:pic>
      <p:sp>
        <p:nvSpPr>
          <p:cNvPr id="7" name="Forme libre : forme 22">
            <a:extLst>
              <a:ext uri="{FF2B5EF4-FFF2-40B4-BE49-F238E27FC236}">
                <a16:creationId xmlns:a16="http://schemas.microsoft.com/office/drawing/2014/main" id="{ADC873DF-A090-4CA9-916A-905C32102E66}"/>
              </a:ext>
            </a:extLst>
          </p:cNvPr>
          <p:cNvSpPr/>
          <p:nvPr/>
        </p:nvSpPr>
        <p:spPr>
          <a:xfrm>
            <a:off x="5463019" y="2949150"/>
            <a:ext cx="1190625" cy="1438275"/>
          </a:xfrm>
          <a:custGeom>
            <a:avLst/>
            <a:gdLst>
              <a:gd name="connsiteX0" fmla="*/ 177800 w 1587500"/>
              <a:gd name="connsiteY0" fmla="*/ 381000 h 1917700"/>
              <a:gd name="connsiteX1" fmla="*/ 0 w 1587500"/>
              <a:gd name="connsiteY1" fmla="*/ 787400 h 1917700"/>
              <a:gd name="connsiteX2" fmla="*/ 63500 w 1587500"/>
              <a:gd name="connsiteY2" fmla="*/ 1168400 h 1917700"/>
              <a:gd name="connsiteX3" fmla="*/ 304800 w 1587500"/>
              <a:gd name="connsiteY3" fmla="*/ 1270000 h 1917700"/>
              <a:gd name="connsiteX4" fmla="*/ 495300 w 1587500"/>
              <a:gd name="connsiteY4" fmla="*/ 1663700 h 1917700"/>
              <a:gd name="connsiteX5" fmla="*/ 1117600 w 1587500"/>
              <a:gd name="connsiteY5" fmla="*/ 1917700 h 1917700"/>
              <a:gd name="connsiteX6" fmla="*/ 1384300 w 1587500"/>
              <a:gd name="connsiteY6" fmla="*/ 1676400 h 1917700"/>
              <a:gd name="connsiteX7" fmla="*/ 1409700 w 1587500"/>
              <a:gd name="connsiteY7" fmla="*/ 850900 h 1917700"/>
              <a:gd name="connsiteX8" fmla="*/ 1587500 w 1587500"/>
              <a:gd name="connsiteY8" fmla="*/ 139700 h 1917700"/>
              <a:gd name="connsiteX9" fmla="*/ 1498600 w 1587500"/>
              <a:gd name="connsiteY9" fmla="*/ 25400 h 1917700"/>
              <a:gd name="connsiteX10" fmla="*/ 990600 w 1587500"/>
              <a:gd name="connsiteY10" fmla="*/ 0 h 1917700"/>
              <a:gd name="connsiteX11" fmla="*/ 241300 w 1587500"/>
              <a:gd name="connsiteY11" fmla="*/ 203200 h 1917700"/>
              <a:gd name="connsiteX12" fmla="*/ 177800 w 1587500"/>
              <a:gd name="connsiteY12" fmla="*/ 3810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7500" h="1917700">
                <a:moveTo>
                  <a:pt x="177800" y="381000"/>
                </a:moveTo>
                <a:lnTo>
                  <a:pt x="0" y="787400"/>
                </a:lnTo>
                <a:lnTo>
                  <a:pt x="63500" y="1168400"/>
                </a:lnTo>
                <a:lnTo>
                  <a:pt x="304800" y="1270000"/>
                </a:lnTo>
                <a:lnTo>
                  <a:pt x="495300" y="1663700"/>
                </a:lnTo>
                <a:lnTo>
                  <a:pt x="1117600" y="1917700"/>
                </a:lnTo>
                <a:lnTo>
                  <a:pt x="1384300" y="1676400"/>
                </a:lnTo>
                <a:lnTo>
                  <a:pt x="1409700" y="850900"/>
                </a:lnTo>
                <a:lnTo>
                  <a:pt x="1587500" y="139700"/>
                </a:lnTo>
                <a:lnTo>
                  <a:pt x="1498600" y="25400"/>
                </a:lnTo>
                <a:lnTo>
                  <a:pt x="990600" y="0"/>
                </a:lnTo>
                <a:lnTo>
                  <a:pt x="241300" y="203200"/>
                </a:lnTo>
                <a:lnTo>
                  <a:pt x="177800" y="381000"/>
                </a:lnTo>
                <a:close/>
              </a:path>
            </a:pathLst>
          </a:custGeom>
          <a:solidFill>
            <a:srgbClr val="009DCC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fr-FR" sz="1350" kern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8D606EE-DB73-492E-9F60-77E90A594A2A}"/>
              </a:ext>
            </a:extLst>
          </p:cNvPr>
          <p:cNvSpPr/>
          <p:nvPr/>
        </p:nvSpPr>
        <p:spPr>
          <a:xfrm>
            <a:off x="5509236" y="3432352"/>
            <a:ext cx="830873" cy="441814"/>
          </a:xfrm>
          <a:prstGeom prst="arc">
            <a:avLst>
              <a:gd name="adj1" fmla="val 16634205"/>
              <a:gd name="adj2" fmla="val 1550887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fr-FR" sz="1350" kern="0">
              <a:solidFill>
                <a:srgbClr val="000000"/>
              </a:solidFill>
              <a:latin typeface="Century Gothic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FB00FB5-5659-46A5-B21B-0E20FD57B53F}"/>
              </a:ext>
            </a:extLst>
          </p:cNvPr>
          <p:cNvCxnSpPr/>
          <p:nvPr/>
        </p:nvCxnSpPr>
        <p:spPr>
          <a:xfrm flipV="1">
            <a:off x="5882176" y="3355874"/>
            <a:ext cx="0" cy="7647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155BB43-87C5-4A1A-A122-77F19251A32D}"/>
              </a:ext>
            </a:extLst>
          </p:cNvPr>
          <p:cNvCxnSpPr/>
          <p:nvPr/>
        </p:nvCxnSpPr>
        <p:spPr>
          <a:xfrm flipV="1">
            <a:off x="5963138" y="3356013"/>
            <a:ext cx="0" cy="7647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587396B4-D520-4E71-990A-9AD854A13E78}"/>
              </a:ext>
            </a:extLst>
          </p:cNvPr>
          <p:cNvSpPr/>
          <p:nvPr/>
        </p:nvSpPr>
        <p:spPr>
          <a:xfrm rot="3518065">
            <a:off x="6107497" y="3658210"/>
            <a:ext cx="272478" cy="269449"/>
          </a:xfrm>
          <a:prstGeom prst="arc">
            <a:avLst>
              <a:gd name="adj1" fmla="val 16200000"/>
              <a:gd name="adj2" fmla="val 5399994"/>
            </a:avLst>
          </a:prstGeom>
          <a:noFill/>
          <a:ln w="25400" cap="flat" cmpd="sng" algn="ctr">
            <a:solidFill>
              <a:srgbClr val="0055A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fr-FR" sz="1350" kern="0">
              <a:solidFill>
                <a:srgbClr val="000000"/>
              </a:solidFill>
              <a:latin typeface="Century Gothic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4735A85-3DFD-4847-A597-14E43F0F9487}"/>
              </a:ext>
            </a:extLst>
          </p:cNvPr>
          <p:cNvCxnSpPr>
            <a:cxnSpLocks/>
          </p:cNvCxnSpPr>
          <p:nvPr/>
        </p:nvCxnSpPr>
        <p:spPr>
          <a:xfrm>
            <a:off x="6243556" y="3941398"/>
            <a:ext cx="22596" cy="124787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olid"/>
            <a:miter lim="800000"/>
          </a:ln>
          <a:effectLst/>
        </p:spPr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D7C44D6-7813-4E8F-B8F0-E65906D12E50}"/>
              </a:ext>
            </a:extLst>
          </p:cNvPr>
          <p:cNvGrpSpPr/>
          <p:nvPr/>
        </p:nvGrpSpPr>
        <p:grpSpPr>
          <a:xfrm>
            <a:off x="6153429" y="4132969"/>
            <a:ext cx="186680" cy="186629"/>
            <a:chOff x="4645924" y="3915069"/>
            <a:chExt cx="402931" cy="479258"/>
          </a:xfrm>
        </p:grpSpPr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58014A45-A3FA-4308-9920-451BA83D686E}"/>
                </a:ext>
              </a:extLst>
            </p:cNvPr>
            <p:cNvSpPr/>
            <p:nvPr/>
          </p:nvSpPr>
          <p:spPr>
            <a:xfrm>
              <a:off x="4769507" y="4068694"/>
              <a:ext cx="183859" cy="325633"/>
            </a:xfrm>
            <a:prstGeom prst="triangle">
              <a:avLst/>
            </a:prstGeom>
            <a:solidFill>
              <a:srgbClr val="009D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fr-FR" sz="788" kern="0">
                <a:solidFill>
                  <a:srgbClr val="FFFFFF"/>
                </a:solidFill>
                <a:latin typeface="Century Gothic"/>
              </a:endParaRPr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D70818C-8E50-402A-B050-87B7E01336E3}"/>
                </a:ext>
              </a:extLst>
            </p:cNvPr>
            <p:cNvGrpSpPr/>
            <p:nvPr/>
          </p:nvGrpSpPr>
          <p:grpSpPr>
            <a:xfrm>
              <a:off x="4854324" y="3920038"/>
              <a:ext cx="194531" cy="249894"/>
              <a:chOff x="4139640" y="2371288"/>
              <a:chExt cx="783381" cy="1697406"/>
            </a:xfrm>
          </p:grpSpPr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AEB57A82-A1F6-4C70-A446-2955CF8F26F0}"/>
                  </a:ext>
                </a:extLst>
              </p:cNvPr>
              <p:cNvSpPr/>
              <p:nvPr/>
            </p:nvSpPr>
            <p:spPr>
              <a:xfrm>
                <a:off x="4139640" y="2628425"/>
                <a:ext cx="545313" cy="1307988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948807CD-8B26-4A8F-A987-247154344770}"/>
                  </a:ext>
                </a:extLst>
              </p:cNvPr>
              <p:cNvSpPr/>
              <p:nvPr/>
            </p:nvSpPr>
            <p:spPr>
              <a:xfrm>
                <a:off x="4302758" y="2371288"/>
                <a:ext cx="620263" cy="1697406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FE742D2E-C21A-4A02-84E7-353DFE2A5224}"/>
                </a:ext>
              </a:extLst>
            </p:cNvPr>
            <p:cNvGrpSpPr/>
            <p:nvPr/>
          </p:nvGrpSpPr>
          <p:grpSpPr>
            <a:xfrm flipH="1">
              <a:off x="4645924" y="3915069"/>
              <a:ext cx="194531" cy="249894"/>
              <a:chOff x="4139640" y="2371288"/>
              <a:chExt cx="783381" cy="1697406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1A73FABD-7659-44CE-9EAF-CE890410BD39}"/>
                  </a:ext>
                </a:extLst>
              </p:cNvPr>
              <p:cNvSpPr/>
              <p:nvPr/>
            </p:nvSpPr>
            <p:spPr>
              <a:xfrm>
                <a:off x="4139640" y="2628425"/>
                <a:ext cx="545313" cy="1307988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87FC7965-DFE4-4529-808E-E558CD215441}"/>
                  </a:ext>
                </a:extLst>
              </p:cNvPr>
              <p:cNvSpPr/>
              <p:nvPr/>
            </p:nvSpPr>
            <p:spPr>
              <a:xfrm>
                <a:off x="4302758" y="2371288"/>
                <a:ext cx="620263" cy="1697406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</p:grpSp>
      </p:grpSp>
      <p:sp>
        <p:nvSpPr>
          <p:cNvPr id="21" name="Rectangle : coins arrondis 37">
            <a:extLst>
              <a:ext uri="{FF2B5EF4-FFF2-40B4-BE49-F238E27FC236}">
                <a16:creationId xmlns:a16="http://schemas.microsoft.com/office/drawing/2014/main" id="{E36E4140-067B-4F7F-8501-9FB7537EF6F9}"/>
              </a:ext>
            </a:extLst>
          </p:cNvPr>
          <p:cNvSpPr/>
          <p:nvPr/>
        </p:nvSpPr>
        <p:spPr>
          <a:xfrm>
            <a:off x="5756003" y="3117398"/>
            <a:ext cx="337337" cy="245044"/>
          </a:xfrm>
          <a:prstGeom prst="roundRect">
            <a:avLst/>
          </a:prstGeom>
          <a:solidFill>
            <a:srgbClr val="0055A3"/>
          </a:solidFill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fr-FR" sz="500" kern="0" dirty="0">
                <a:solidFill>
                  <a:srgbClr val="FFFFFF"/>
                </a:solidFill>
                <a:latin typeface="Century Gothic"/>
              </a:rPr>
              <a:t>MO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F679F94-5879-4C4F-B961-C1F2D8FB8B99}"/>
              </a:ext>
            </a:extLst>
          </p:cNvPr>
          <p:cNvCxnSpPr>
            <a:cxnSpLocks/>
          </p:cNvCxnSpPr>
          <p:nvPr/>
        </p:nvCxnSpPr>
        <p:spPr>
          <a:xfrm>
            <a:off x="4320133" y="3787342"/>
            <a:ext cx="35061" cy="25494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olid"/>
            <a:miter lim="800000"/>
          </a:ln>
          <a:effectLst/>
        </p:spPr>
      </p:cxnSp>
      <p:sp>
        <p:nvSpPr>
          <p:cNvPr id="23" name="Rectangle : coins arrondis 39">
            <a:extLst>
              <a:ext uri="{FF2B5EF4-FFF2-40B4-BE49-F238E27FC236}">
                <a16:creationId xmlns:a16="http://schemas.microsoft.com/office/drawing/2014/main" id="{E3599E58-33B3-4A37-A58E-0342C6D294E3}"/>
              </a:ext>
            </a:extLst>
          </p:cNvPr>
          <p:cNvSpPr/>
          <p:nvPr/>
        </p:nvSpPr>
        <p:spPr>
          <a:xfrm>
            <a:off x="4151464" y="3557440"/>
            <a:ext cx="337337" cy="242609"/>
          </a:xfrm>
          <a:prstGeom prst="roundRect">
            <a:avLst/>
          </a:prstGeom>
          <a:solidFill>
            <a:srgbClr val="EA5B0F">
              <a:lumMod val="40000"/>
              <a:lumOff val="60000"/>
            </a:srgbClr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fr-FR" sz="400" kern="0" dirty="0">
                <a:solidFill>
                  <a:srgbClr val="FFFFFF"/>
                </a:solidFill>
                <a:latin typeface="Century Gothic"/>
              </a:rPr>
              <a:t>NRA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80D4C06B-5B47-482C-941A-C574DC397940}"/>
              </a:ext>
            </a:extLst>
          </p:cNvPr>
          <p:cNvSpPr/>
          <p:nvPr/>
        </p:nvSpPr>
        <p:spPr>
          <a:xfrm rot="17990057">
            <a:off x="6074447" y="3368365"/>
            <a:ext cx="272478" cy="269449"/>
          </a:xfrm>
          <a:prstGeom prst="arc">
            <a:avLst>
              <a:gd name="adj1" fmla="val 16200000"/>
              <a:gd name="adj2" fmla="val 5399994"/>
            </a:avLst>
          </a:prstGeom>
          <a:noFill/>
          <a:ln w="25400" cap="flat" cmpd="sng" algn="ctr">
            <a:solidFill>
              <a:srgbClr val="0055A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fr-FR" sz="1350" kern="0">
              <a:solidFill>
                <a:srgbClr val="000000"/>
              </a:solidFill>
              <a:latin typeface="Century Gothic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3F5B1B48-7468-4CB0-B2AD-3998E01AC3C9}"/>
              </a:ext>
            </a:extLst>
          </p:cNvPr>
          <p:cNvCxnSpPr>
            <a:cxnSpLocks/>
          </p:cNvCxnSpPr>
          <p:nvPr/>
        </p:nvCxnSpPr>
        <p:spPr>
          <a:xfrm flipH="1">
            <a:off x="6281819" y="3230654"/>
            <a:ext cx="86387" cy="1413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olid"/>
            <a:miter lim="800000"/>
          </a:ln>
          <a:effectLst/>
        </p:spPr>
      </p:cxnSp>
      <p:sp>
        <p:nvSpPr>
          <p:cNvPr id="26" name="Rectangle : coins arrondis 42">
            <a:extLst>
              <a:ext uri="{FF2B5EF4-FFF2-40B4-BE49-F238E27FC236}">
                <a16:creationId xmlns:a16="http://schemas.microsoft.com/office/drawing/2014/main" id="{0E34CB22-49C4-4ECE-B39B-4F47A0A29674}"/>
              </a:ext>
            </a:extLst>
          </p:cNvPr>
          <p:cNvSpPr/>
          <p:nvPr/>
        </p:nvSpPr>
        <p:spPr>
          <a:xfrm>
            <a:off x="6224789" y="2993748"/>
            <a:ext cx="337337" cy="242609"/>
          </a:xfrm>
          <a:prstGeom prst="roundRect">
            <a:avLst/>
          </a:prstGeom>
          <a:solidFill>
            <a:srgbClr val="EA5B0F">
              <a:lumMod val="40000"/>
              <a:lumOff val="60000"/>
            </a:srgbClr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fr-FR" sz="400" kern="0" dirty="0">
                <a:solidFill>
                  <a:srgbClr val="FFFFFF"/>
                </a:solidFill>
                <a:latin typeface="Century Gothic"/>
              </a:rPr>
              <a:t>NRA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D2A1E6-19F0-4A5F-9E71-14F2F97AB5C3}"/>
              </a:ext>
            </a:extLst>
          </p:cNvPr>
          <p:cNvSpPr/>
          <p:nvPr/>
        </p:nvSpPr>
        <p:spPr>
          <a:xfrm rot="20503997">
            <a:off x="1441381" y="4307751"/>
            <a:ext cx="8595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fr-FR" sz="900" b="1" dirty="0">
                <a:solidFill>
                  <a:srgbClr val="FF0000"/>
                </a:solidFill>
                <a:latin typeface="Century Gothic"/>
              </a:rPr>
              <a:t>Lien inter UU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B05D0778-40D8-4508-B965-22B04B2A1FA1}"/>
              </a:ext>
            </a:extLst>
          </p:cNvPr>
          <p:cNvSpPr/>
          <p:nvPr/>
        </p:nvSpPr>
        <p:spPr>
          <a:xfrm rot="5031877">
            <a:off x="4073657" y="3765550"/>
            <a:ext cx="589424" cy="589973"/>
          </a:xfrm>
          <a:prstGeom prst="arc">
            <a:avLst>
              <a:gd name="adj1" fmla="val 16617149"/>
              <a:gd name="adj2" fmla="val 5399994"/>
            </a:avLst>
          </a:prstGeom>
          <a:noFill/>
          <a:ln w="25400" cap="flat" cmpd="sng" algn="ctr">
            <a:solidFill>
              <a:srgbClr val="0055A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fr-FR" sz="1350" kern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Rectangle : coins arrondis 46">
            <a:extLst>
              <a:ext uri="{FF2B5EF4-FFF2-40B4-BE49-F238E27FC236}">
                <a16:creationId xmlns:a16="http://schemas.microsoft.com/office/drawing/2014/main" id="{1A104D2B-8026-4971-97F9-DBAFE2CB53FA}"/>
              </a:ext>
            </a:extLst>
          </p:cNvPr>
          <p:cNvSpPr/>
          <p:nvPr/>
        </p:nvSpPr>
        <p:spPr>
          <a:xfrm>
            <a:off x="4347400" y="4499777"/>
            <a:ext cx="388928" cy="245044"/>
          </a:xfrm>
          <a:prstGeom prst="roundRect">
            <a:avLst/>
          </a:prstGeom>
          <a:solidFill>
            <a:srgbClr val="FFFFFF">
              <a:lumMod val="65000"/>
            </a:srgbClr>
          </a:solid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fr-FR" sz="788" b="1" kern="0" dirty="0">
                <a:solidFill>
                  <a:srgbClr val="FFFFFF"/>
                </a:solidFill>
                <a:latin typeface="Century Gothic"/>
              </a:rPr>
              <a:t>DN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C242D3B-DCFF-4BC7-8766-2AC1385C17DB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4443536" y="4359354"/>
            <a:ext cx="98329" cy="14042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olid"/>
            <a:miter lim="800000"/>
          </a:ln>
          <a:effectLst/>
        </p:spPr>
      </p:cxnSp>
      <p:sp>
        <p:nvSpPr>
          <p:cNvPr id="32" name="Forme libre : forme 48">
            <a:extLst>
              <a:ext uri="{FF2B5EF4-FFF2-40B4-BE49-F238E27FC236}">
                <a16:creationId xmlns:a16="http://schemas.microsoft.com/office/drawing/2014/main" id="{B848E0FE-DA03-46E2-B458-FCFFD22C3A15}"/>
              </a:ext>
            </a:extLst>
          </p:cNvPr>
          <p:cNvSpPr/>
          <p:nvPr/>
        </p:nvSpPr>
        <p:spPr>
          <a:xfrm rot="21435382">
            <a:off x="801372" y="3398569"/>
            <a:ext cx="4989371" cy="1286753"/>
          </a:xfrm>
          <a:custGeom>
            <a:avLst/>
            <a:gdLst>
              <a:gd name="connsiteX0" fmla="*/ 0 w 10706986"/>
              <a:gd name="connsiteY0" fmla="*/ 1833360 h 1925353"/>
              <a:gd name="connsiteX1" fmla="*/ 446567 w 10706986"/>
              <a:gd name="connsiteY1" fmla="*/ 1865257 h 1925353"/>
              <a:gd name="connsiteX2" fmla="*/ 1318437 w 10706986"/>
              <a:gd name="connsiteY2" fmla="*/ 1907788 h 1925353"/>
              <a:gd name="connsiteX3" fmla="*/ 2647507 w 10706986"/>
              <a:gd name="connsiteY3" fmla="*/ 1546281 h 1925353"/>
              <a:gd name="connsiteX4" fmla="*/ 5465135 w 10706986"/>
              <a:gd name="connsiteY4" fmla="*/ 1014653 h 1925353"/>
              <a:gd name="connsiteX5" fmla="*/ 8739963 w 10706986"/>
              <a:gd name="connsiteY5" fmla="*/ 1014653 h 1925353"/>
              <a:gd name="connsiteX6" fmla="*/ 10324214 w 10706986"/>
              <a:gd name="connsiteY6" fmla="*/ 153416 h 1925353"/>
              <a:gd name="connsiteX7" fmla="*/ 10706986 w 10706986"/>
              <a:gd name="connsiteY7" fmla="*/ 4560 h 192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06986" h="1925353">
                <a:moveTo>
                  <a:pt x="0" y="1833360"/>
                </a:moveTo>
                <a:lnTo>
                  <a:pt x="446567" y="1865257"/>
                </a:lnTo>
                <a:cubicBezTo>
                  <a:pt x="666306" y="1877662"/>
                  <a:pt x="951614" y="1960951"/>
                  <a:pt x="1318437" y="1907788"/>
                </a:cubicBezTo>
                <a:cubicBezTo>
                  <a:pt x="1685260" y="1854625"/>
                  <a:pt x="1956391" y="1695137"/>
                  <a:pt x="2647507" y="1546281"/>
                </a:cubicBezTo>
                <a:cubicBezTo>
                  <a:pt x="3338623" y="1397425"/>
                  <a:pt x="4449726" y="1103258"/>
                  <a:pt x="5465135" y="1014653"/>
                </a:cubicBezTo>
                <a:cubicBezTo>
                  <a:pt x="6480544" y="926048"/>
                  <a:pt x="7930117" y="1158192"/>
                  <a:pt x="8739963" y="1014653"/>
                </a:cubicBezTo>
                <a:cubicBezTo>
                  <a:pt x="9549809" y="871114"/>
                  <a:pt x="9996377" y="321765"/>
                  <a:pt x="10324214" y="153416"/>
                </a:cubicBezTo>
                <a:cubicBezTo>
                  <a:pt x="10652051" y="-14933"/>
                  <a:pt x="10679518" y="-5187"/>
                  <a:pt x="10706986" y="456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fr-FR" sz="1350" kern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" name="Rectangle : coins arrondis 100">
            <a:extLst>
              <a:ext uri="{FF2B5EF4-FFF2-40B4-BE49-F238E27FC236}">
                <a16:creationId xmlns:a16="http://schemas.microsoft.com/office/drawing/2014/main" id="{A24628D8-AA38-437C-BFE7-FCF04F09E7F1}"/>
              </a:ext>
            </a:extLst>
          </p:cNvPr>
          <p:cNvSpPr/>
          <p:nvPr/>
        </p:nvSpPr>
        <p:spPr>
          <a:xfrm>
            <a:off x="2340019" y="4250176"/>
            <a:ext cx="337337" cy="245044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fr-FR" sz="500" kern="0" dirty="0">
                <a:solidFill>
                  <a:srgbClr val="FFFFFF"/>
                </a:solidFill>
                <a:latin typeface="Century Gothic"/>
              </a:rPr>
              <a:t>SO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5E023B5-2C94-429A-964F-1BC0CE6679C0}"/>
              </a:ext>
            </a:extLst>
          </p:cNvPr>
          <p:cNvSpPr txBox="1"/>
          <p:nvPr/>
        </p:nvSpPr>
        <p:spPr>
          <a:xfrm>
            <a:off x="2205090" y="4460020"/>
            <a:ext cx="6799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fr-FR" sz="600" dirty="0">
                <a:solidFill>
                  <a:srgbClr val="000000"/>
                </a:solidFill>
                <a:latin typeface="Century Gothic"/>
              </a:rPr>
              <a:t>Amplification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84F5CF7-4583-49D3-8D7E-042626953B86}"/>
              </a:ext>
            </a:extLst>
          </p:cNvPr>
          <p:cNvCxnSpPr/>
          <p:nvPr/>
        </p:nvCxnSpPr>
        <p:spPr>
          <a:xfrm flipV="1">
            <a:off x="621401" y="4571916"/>
            <a:ext cx="0" cy="7647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02C2DE1-10A1-4F09-8F2D-E29DB6847040}"/>
              </a:ext>
            </a:extLst>
          </p:cNvPr>
          <p:cNvCxnSpPr/>
          <p:nvPr/>
        </p:nvCxnSpPr>
        <p:spPr>
          <a:xfrm flipV="1">
            <a:off x="702364" y="4572055"/>
            <a:ext cx="0" cy="7647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53" name="Rectangle : coins arrondis 67">
            <a:extLst>
              <a:ext uri="{FF2B5EF4-FFF2-40B4-BE49-F238E27FC236}">
                <a16:creationId xmlns:a16="http://schemas.microsoft.com/office/drawing/2014/main" id="{EB662D7F-8807-42CD-8DF5-FE09348A7D71}"/>
              </a:ext>
            </a:extLst>
          </p:cNvPr>
          <p:cNvSpPr/>
          <p:nvPr/>
        </p:nvSpPr>
        <p:spPr>
          <a:xfrm>
            <a:off x="504356" y="4640919"/>
            <a:ext cx="337337" cy="245044"/>
          </a:xfrm>
          <a:prstGeom prst="roundRect">
            <a:avLst/>
          </a:prstGeom>
          <a:solidFill>
            <a:srgbClr val="FFFFFF">
              <a:lumMod val="75000"/>
            </a:srgbClr>
          </a:solid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fr-FR" sz="500" kern="0" dirty="0">
                <a:solidFill>
                  <a:srgbClr val="FFFFFF"/>
                </a:solidFill>
                <a:latin typeface="Century Gothic"/>
              </a:rPr>
              <a:t>CO</a:t>
            </a:r>
          </a:p>
        </p:txBody>
      </p:sp>
      <p:sp>
        <p:nvSpPr>
          <p:cNvPr id="56" name="Rectangle : coins arrondis 100">
            <a:extLst>
              <a:ext uri="{FF2B5EF4-FFF2-40B4-BE49-F238E27FC236}">
                <a16:creationId xmlns:a16="http://schemas.microsoft.com/office/drawing/2014/main" id="{325A556B-94A5-46BD-BCB5-A00F5EEDAE66}"/>
              </a:ext>
            </a:extLst>
          </p:cNvPr>
          <p:cNvSpPr/>
          <p:nvPr/>
        </p:nvSpPr>
        <p:spPr>
          <a:xfrm>
            <a:off x="3457153" y="3896994"/>
            <a:ext cx="337337" cy="245044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fr-FR" sz="500" kern="0" dirty="0">
                <a:solidFill>
                  <a:srgbClr val="FFFFFF"/>
                </a:solidFill>
                <a:latin typeface="Century Gothic"/>
              </a:rPr>
              <a:t>MO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F7DDA088-7F29-4BBD-A8FD-96E4DAFDD3C1}"/>
              </a:ext>
            </a:extLst>
          </p:cNvPr>
          <p:cNvCxnSpPr>
            <a:cxnSpLocks/>
          </p:cNvCxnSpPr>
          <p:nvPr/>
        </p:nvCxnSpPr>
        <p:spPr>
          <a:xfrm flipH="1" flipV="1">
            <a:off x="2896307" y="3992700"/>
            <a:ext cx="88704" cy="149338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olid"/>
            <a:miter lim="800000"/>
          </a:ln>
          <a:effectLst/>
        </p:spPr>
      </p:cxn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7D146445-C314-4B91-83D6-3659A514AA8B}"/>
              </a:ext>
            </a:extLst>
          </p:cNvPr>
          <p:cNvGrpSpPr/>
          <p:nvPr/>
        </p:nvGrpSpPr>
        <p:grpSpPr>
          <a:xfrm>
            <a:off x="1874817" y="4820881"/>
            <a:ext cx="186680" cy="186629"/>
            <a:chOff x="4645924" y="3915069"/>
            <a:chExt cx="402931" cy="479258"/>
          </a:xfrm>
        </p:grpSpPr>
        <p:sp>
          <p:nvSpPr>
            <p:cNvPr id="59" name="Triangle isocèle 58">
              <a:extLst>
                <a:ext uri="{FF2B5EF4-FFF2-40B4-BE49-F238E27FC236}">
                  <a16:creationId xmlns:a16="http://schemas.microsoft.com/office/drawing/2014/main" id="{B209DC9D-1899-498F-A314-3EB120155B56}"/>
                </a:ext>
              </a:extLst>
            </p:cNvPr>
            <p:cNvSpPr/>
            <p:nvPr/>
          </p:nvSpPr>
          <p:spPr>
            <a:xfrm>
              <a:off x="4769507" y="4068694"/>
              <a:ext cx="183859" cy="325633"/>
            </a:xfrm>
            <a:prstGeom prst="triangle">
              <a:avLst/>
            </a:prstGeom>
            <a:solidFill>
              <a:srgbClr val="009D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fr-FR" sz="788" kern="0">
                <a:solidFill>
                  <a:srgbClr val="FFFFFF"/>
                </a:solidFill>
                <a:latin typeface="Century Gothic"/>
              </a:endParaRPr>
            </a:p>
          </p:txBody>
        </p: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52C23233-C783-4F51-B627-BD8D89A4420C}"/>
                </a:ext>
              </a:extLst>
            </p:cNvPr>
            <p:cNvGrpSpPr/>
            <p:nvPr/>
          </p:nvGrpSpPr>
          <p:grpSpPr>
            <a:xfrm>
              <a:off x="4854324" y="3920038"/>
              <a:ext cx="194531" cy="249894"/>
              <a:chOff x="4139640" y="2371288"/>
              <a:chExt cx="783381" cy="1697406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350C19FF-ED66-4723-A732-85740A75EB72}"/>
                  </a:ext>
                </a:extLst>
              </p:cNvPr>
              <p:cNvSpPr/>
              <p:nvPr/>
            </p:nvSpPr>
            <p:spPr>
              <a:xfrm>
                <a:off x="4139640" y="2628425"/>
                <a:ext cx="545313" cy="1307988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73B9F7BC-274B-4CC2-99DE-AE0690314186}"/>
                  </a:ext>
                </a:extLst>
              </p:cNvPr>
              <p:cNvSpPr/>
              <p:nvPr/>
            </p:nvSpPr>
            <p:spPr>
              <a:xfrm>
                <a:off x="4302758" y="2371288"/>
                <a:ext cx="620263" cy="1697406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96DCADDB-E734-4509-B123-625E9D0C0CC7}"/>
                </a:ext>
              </a:extLst>
            </p:cNvPr>
            <p:cNvGrpSpPr/>
            <p:nvPr/>
          </p:nvGrpSpPr>
          <p:grpSpPr>
            <a:xfrm flipH="1">
              <a:off x="4645924" y="3915069"/>
              <a:ext cx="194531" cy="249894"/>
              <a:chOff x="4139640" y="2371288"/>
              <a:chExt cx="783381" cy="1697406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346224D9-B3B0-4A11-B6DD-A150B8307B32}"/>
                  </a:ext>
                </a:extLst>
              </p:cNvPr>
              <p:cNvSpPr/>
              <p:nvPr/>
            </p:nvSpPr>
            <p:spPr>
              <a:xfrm>
                <a:off x="4139640" y="2628425"/>
                <a:ext cx="545313" cy="1307988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331D3C0F-0409-4FD2-BC13-12195A33EC90}"/>
                  </a:ext>
                </a:extLst>
              </p:cNvPr>
              <p:cNvSpPr/>
              <p:nvPr/>
            </p:nvSpPr>
            <p:spPr>
              <a:xfrm>
                <a:off x="4302758" y="2371288"/>
                <a:ext cx="620263" cy="1697406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</p:grpSp>
      </p:grp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DF29669F-D723-4896-AD3C-C2A114E33047}"/>
              </a:ext>
            </a:extLst>
          </p:cNvPr>
          <p:cNvCxnSpPr/>
          <p:nvPr/>
        </p:nvCxnSpPr>
        <p:spPr>
          <a:xfrm>
            <a:off x="1566049" y="4705064"/>
            <a:ext cx="177543" cy="254916"/>
          </a:xfrm>
          <a:prstGeom prst="line">
            <a:avLst/>
          </a:prstGeom>
          <a:noFill/>
          <a:ln w="28575" cap="flat" cmpd="sng" algn="ctr">
            <a:solidFill>
              <a:srgbClr val="0055A3"/>
            </a:solidFill>
            <a:prstDash val="solid"/>
            <a:miter lim="800000"/>
          </a:ln>
          <a:effectLst/>
        </p:spPr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76207977-304F-4884-B7F1-B8D09CB86B50}"/>
              </a:ext>
            </a:extLst>
          </p:cNvPr>
          <p:cNvGrpSpPr/>
          <p:nvPr/>
        </p:nvGrpSpPr>
        <p:grpSpPr>
          <a:xfrm>
            <a:off x="2737693" y="3792257"/>
            <a:ext cx="186680" cy="186629"/>
            <a:chOff x="4645924" y="3915069"/>
            <a:chExt cx="402931" cy="479258"/>
          </a:xfrm>
        </p:grpSpPr>
        <p:sp>
          <p:nvSpPr>
            <p:cNvPr id="68" name="Triangle isocèle 67">
              <a:extLst>
                <a:ext uri="{FF2B5EF4-FFF2-40B4-BE49-F238E27FC236}">
                  <a16:creationId xmlns:a16="http://schemas.microsoft.com/office/drawing/2014/main" id="{12219BCF-9AA7-442A-9C1B-A5C2053218B0}"/>
                </a:ext>
              </a:extLst>
            </p:cNvPr>
            <p:cNvSpPr/>
            <p:nvPr/>
          </p:nvSpPr>
          <p:spPr>
            <a:xfrm>
              <a:off x="4769507" y="4068694"/>
              <a:ext cx="183859" cy="325633"/>
            </a:xfrm>
            <a:prstGeom prst="triangle">
              <a:avLst/>
            </a:prstGeom>
            <a:solidFill>
              <a:srgbClr val="009D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fr-FR" sz="788" kern="0">
                <a:solidFill>
                  <a:srgbClr val="FFFFFF"/>
                </a:solidFill>
                <a:latin typeface="Century Gothic"/>
              </a:endParaRPr>
            </a:p>
          </p:txBody>
        </p:sp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4F99E287-CBD2-44B1-93F3-4C547A1465AE}"/>
                </a:ext>
              </a:extLst>
            </p:cNvPr>
            <p:cNvGrpSpPr/>
            <p:nvPr/>
          </p:nvGrpSpPr>
          <p:grpSpPr>
            <a:xfrm>
              <a:off x="4854324" y="3920038"/>
              <a:ext cx="194531" cy="249894"/>
              <a:chOff x="4139640" y="2371288"/>
              <a:chExt cx="783381" cy="1697406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282B6181-6EA1-4C67-9324-7B467F8A499F}"/>
                  </a:ext>
                </a:extLst>
              </p:cNvPr>
              <p:cNvSpPr/>
              <p:nvPr/>
            </p:nvSpPr>
            <p:spPr>
              <a:xfrm>
                <a:off x="4139640" y="2628425"/>
                <a:ext cx="545313" cy="1307988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D327003E-4864-46F4-85FF-080D8DB57CED}"/>
                  </a:ext>
                </a:extLst>
              </p:cNvPr>
              <p:cNvSpPr/>
              <p:nvPr/>
            </p:nvSpPr>
            <p:spPr>
              <a:xfrm>
                <a:off x="4302758" y="2371288"/>
                <a:ext cx="620263" cy="1697406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</p:grp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4D0C8342-090E-4B3D-9DE9-C90979F971F4}"/>
                </a:ext>
              </a:extLst>
            </p:cNvPr>
            <p:cNvGrpSpPr/>
            <p:nvPr/>
          </p:nvGrpSpPr>
          <p:grpSpPr>
            <a:xfrm flipH="1">
              <a:off x="4645924" y="3915069"/>
              <a:ext cx="194531" cy="249894"/>
              <a:chOff x="4139640" y="2371288"/>
              <a:chExt cx="783381" cy="1697406"/>
            </a:xfrm>
          </p:grpSpPr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FFD0D492-9CDF-49BC-B098-DE1A1344FDB7}"/>
                  </a:ext>
                </a:extLst>
              </p:cNvPr>
              <p:cNvSpPr/>
              <p:nvPr/>
            </p:nvSpPr>
            <p:spPr>
              <a:xfrm>
                <a:off x="4139640" y="2628425"/>
                <a:ext cx="545313" cy="1307988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0A99EBC6-1C20-4ED1-9E71-0E1D95D021FE}"/>
                  </a:ext>
                </a:extLst>
              </p:cNvPr>
              <p:cNvSpPr/>
              <p:nvPr/>
            </p:nvSpPr>
            <p:spPr>
              <a:xfrm>
                <a:off x="4302758" y="2371288"/>
                <a:ext cx="620263" cy="1697406"/>
              </a:xfrm>
              <a:prstGeom prst="arc">
                <a:avLst>
                  <a:gd name="adj1" fmla="val 16200000"/>
                  <a:gd name="adj2" fmla="val 5240235"/>
                </a:avLst>
              </a:prstGeom>
              <a:noFill/>
              <a:ln w="6350" cap="flat" cmpd="sng" algn="ctr">
                <a:solidFill>
                  <a:srgbClr val="009DCC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fr-FR" sz="1350" kern="0">
                  <a:solidFill>
                    <a:srgbClr val="000000"/>
                  </a:solidFill>
                  <a:latin typeface="Century Gothic"/>
                </a:endParaRPr>
              </a:p>
            </p:txBody>
          </p:sp>
        </p:grpSp>
      </p:grpSp>
      <p:sp>
        <p:nvSpPr>
          <p:cNvPr id="75" name="Rectangle : coins arrondis 100">
            <a:extLst>
              <a:ext uri="{FF2B5EF4-FFF2-40B4-BE49-F238E27FC236}">
                <a16:creationId xmlns:a16="http://schemas.microsoft.com/office/drawing/2014/main" id="{EB5FCF88-95BF-435A-95B6-95B38014956D}"/>
              </a:ext>
            </a:extLst>
          </p:cNvPr>
          <p:cNvSpPr/>
          <p:nvPr/>
        </p:nvSpPr>
        <p:spPr>
          <a:xfrm>
            <a:off x="4947939" y="3778085"/>
            <a:ext cx="337337" cy="245044"/>
          </a:xfrm>
          <a:prstGeom prst="roundRect">
            <a:avLst/>
          </a:prstGeom>
          <a:solidFill>
            <a:srgbClr val="FFFFFF">
              <a:lumMod val="75000"/>
            </a:srgbClr>
          </a:solidFill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fr-FR" sz="500" kern="0" dirty="0">
                <a:solidFill>
                  <a:srgbClr val="FFFFFF"/>
                </a:solidFill>
                <a:latin typeface="Century Gothic"/>
              </a:rPr>
              <a:t>SO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464FBDF8-4A16-4240-99AF-B64A7B5CA69E}"/>
              </a:ext>
            </a:extLst>
          </p:cNvPr>
          <p:cNvSpPr txBox="1"/>
          <p:nvPr/>
        </p:nvSpPr>
        <p:spPr>
          <a:xfrm>
            <a:off x="4813010" y="3987929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fr-FR" sz="600" dirty="0">
                <a:solidFill>
                  <a:srgbClr val="000000"/>
                </a:solidFill>
                <a:latin typeface="Century Gothic"/>
              </a:rPr>
              <a:t>Régénération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1CCC5D58-3797-457D-BAE9-5CD69DBF0603}"/>
              </a:ext>
            </a:extLst>
          </p:cNvPr>
          <p:cNvCxnSpPr>
            <a:cxnSpLocks/>
          </p:cNvCxnSpPr>
          <p:nvPr/>
        </p:nvCxnSpPr>
        <p:spPr>
          <a:xfrm flipH="1" flipV="1">
            <a:off x="1738240" y="4950134"/>
            <a:ext cx="193834" cy="47437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430668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157387" y="1767609"/>
            <a:ext cx="2966289" cy="1136701"/>
          </a:xfrm>
        </p:spPr>
        <p:txBody>
          <a:bodyPr/>
          <a:lstStyle/>
          <a:p>
            <a:pPr lvl="1"/>
            <a:r>
              <a:rPr lang="fr-FR" sz="1100" u="sng" dirty="0"/>
              <a:t>FTTA : </a:t>
            </a:r>
            <a:r>
              <a:rPr lang="fr-FR" sz="1100" u="sng" dirty="0" err="1"/>
              <a:t>Collecting</a:t>
            </a:r>
            <a:r>
              <a:rPr lang="fr-FR" sz="1100" u="sng" dirty="0"/>
              <a:t> sites</a:t>
            </a:r>
          </a:p>
          <a:p>
            <a:pPr lvl="1"/>
            <a:r>
              <a:rPr lang="fr-FR" sz="1100" dirty="0"/>
              <a:t>Network </a:t>
            </a:r>
            <a:r>
              <a:rPr lang="fr-FR" sz="1100" dirty="0" err="1"/>
              <a:t>elements</a:t>
            </a:r>
            <a:r>
              <a:rPr lang="fr-FR" sz="1100" dirty="0"/>
              <a:t> </a:t>
            </a:r>
            <a:r>
              <a:rPr lang="fr-FR" sz="1100" dirty="0" err="1"/>
              <a:t>connection</a:t>
            </a:r>
            <a:r>
              <a:rPr lang="fr-FR" sz="1100" dirty="0"/>
              <a:t> on </a:t>
            </a:r>
            <a:r>
              <a:rPr lang="fr-FR" sz="1100" dirty="0" err="1"/>
              <a:t>loops</a:t>
            </a:r>
            <a:r>
              <a:rPr lang="fr-FR" sz="1100" dirty="0"/>
              <a:t> and </a:t>
            </a:r>
            <a:r>
              <a:rPr lang="fr-FR" sz="1100" dirty="0" err="1"/>
              <a:t>intercity</a:t>
            </a:r>
            <a:r>
              <a:rPr lang="fr-FR" sz="1100" dirty="0"/>
              <a:t> links, </a:t>
            </a:r>
            <a:r>
              <a:rPr lang="fr-FR" sz="1100" dirty="0" err="1"/>
              <a:t>typically</a:t>
            </a:r>
            <a:r>
              <a:rPr lang="fr-FR" sz="1100" dirty="0"/>
              <a:t> :</a:t>
            </a:r>
          </a:p>
          <a:p>
            <a:pPr lvl="2"/>
            <a:r>
              <a:rPr lang="fr-FR" sz="1000" dirty="0"/>
              <a:t>Mobile network (radio sites, </a:t>
            </a:r>
            <a:r>
              <a:rPr lang="fr-FR" sz="1000" dirty="0" err="1"/>
              <a:t>Merging</a:t>
            </a:r>
            <a:r>
              <a:rPr lang="fr-FR" sz="1000" dirty="0"/>
              <a:t> points)</a:t>
            </a:r>
          </a:p>
          <a:p>
            <a:pPr lvl="2"/>
            <a:r>
              <a:rPr lang="fr-FR" sz="1000" dirty="0"/>
              <a:t>NRA/O, FTTO</a:t>
            </a:r>
          </a:p>
          <a:p>
            <a:pPr marL="125413" lvl="2" indent="-125413"/>
            <a:r>
              <a:rPr lang="fr-FR" sz="1000" dirty="0" err="1"/>
              <a:t>Other</a:t>
            </a:r>
            <a:r>
              <a:rPr lang="fr-FR" sz="1000" dirty="0"/>
              <a:t> connections, </a:t>
            </a:r>
            <a:r>
              <a:rPr lang="fr-FR" sz="1000" dirty="0" err="1"/>
              <a:t>hosting</a:t>
            </a:r>
            <a:r>
              <a:rPr lang="fr-FR" sz="1000" dirty="0"/>
              <a:t> </a:t>
            </a:r>
            <a:r>
              <a:rPr lang="fr-FR" sz="1000" dirty="0" err="1"/>
              <a:t>capability</a:t>
            </a:r>
            <a:endParaRPr lang="fr-FR" sz="1000" dirty="0"/>
          </a:p>
          <a:p>
            <a:pPr lvl="3"/>
            <a:endParaRPr lang="fr-FR" sz="9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267494"/>
            <a:ext cx="8280000" cy="504056"/>
          </a:xfrm>
        </p:spPr>
        <p:txBody>
          <a:bodyPr/>
          <a:lstStyle/>
          <a:p>
            <a:r>
              <a:rPr lang="fr-FR" dirty="0"/>
              <a:t>FTTA architecture in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94E00E4A-E4C3-4D2A-99D7-96501BFB41A2}"/>
              </a:ext>
            </a:extLst>
          </p:cNvPr>
          <p:cNvGrpSpPr/>
          <p:nvPr/>
        </p:nvGrpSpPr>
        <p:grpSpPr>
          <a:xfrm>
            <a:off x="3333267" y="3050671"/>
            <a:ext cx="5472608" cy="2304256"/>
            <a:chOff x="4487821" y="2283870"/>
            <a:chExt cx="5472608" cy="2304256"/>
          </a:xfrm>
          <a:scene3d>
            <a:camera prst="perspectiveRelaxed"/>
            <a:lightRig rig="threePt" dir="t"/>
          </a:scene3d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19CD76C8-626E-4734-8FE9-5F39174422CE}"/>
                </a:ext>
              </a:extLst>
            </p:cNvPr>
            <p:cNvSpPr/>
            <p:nvPr/>
          </p:nvSpPr>
          <p:spPr>
            <a:xfrm>
              <a:off x="4487821" y="2283870"/>
              <a:ext cx="5472608" cy="23042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178" name="Rectangle : coins arrondis 177">
              <a:extLst>
                <a:ext uri="{FF2B5EF4-FFF2-40B4-BE49-F238E27FC236}">
                  <a16:creationId xmlns:a16="http://schemas.microsoft.com/office/drawing/2014/main" id="{FE0B1E47-072D-4A85-B383-F3EFF9EE9597}"/>
                </a:ext>
              </a:extLst>
            </p:cNvPr>
            <p:cNvSpPr/>
            <p:nvPr/>
          </p:nvSpPr>
          <p:spPr>
            <a:xfrm>
              <a:off x="6228184" y="3063505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09A16B5-9843-4C3C-8304-CC362ECFDDA7}"/>
                </a:ext>
              </a:extLst>
            </p:cNvPr>
            <p:cNvSpPr/>
            <p:nvPr/>
          </p:nvSpPr>
          <p:spPr>
            <a:xfrm>
              <a:off x="6173247" y="3034274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185" name="Rectangle : coins arrondis 184">
              <a:extLst>
                <a:ext uri="{FF2B5EF4-FFF2-40B4-BE49-F238E27FC236}">
                  <a16:creationId xmlns:a16="http://schemas.microsoft.com/office/drawing/2014/main" id="{A61EAB06-D913-43FB-B3D4-7FD9B4135336}"/>
                </a:ext>
              </a:extLst>
            </p:cNvPr>
            <p:cNvSpPr/>
            <p:nvPr/>
          </p:nvSpPr>
          <p:spPr>
            <a:xfrm>
              <a:off x="8613579" y="3008047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FEE96C7-2646-40CF-91FE-54E161FF545C}"/>
                </a:ext>
              </a:extLst>
            </p:cNvPr>
            <p:cNvSpPr/>
            <p:nvPr/>
          </p:nvSpPr>
          <p:spPr>
            <a:xfrm>
              <a:off x="8553742" y="2969734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EB9F27B0-AC57-4A12-90C6-BBAC3325D19B}"/>
                </a:ext>
              </a:extLst>
            </p:cNvPr>
            <p:cNvSpPr/>
            <p:nvPr/>
          </p:nvSpPr>
          <p:spPr>
            <a:xfrm>
              <a:off x="6858443" y="4224611"/>
              <a:ext cx="288032" cy="203149"/>
            </a:xfrm>
            <a:prstGeom prst="roundRect">
              <a:avLst/>
            </a:prstGeom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470CFA32-77B8-4BE3-AFA1-379784891B55}"/>
                </a:ext>
              </a:extLst>
            </p:cNvPr>
            <p:cNvSpPr/>
            <p:nvPr/>
          </p:nvSpPr>
          <p:spPr>
            <a:xfrm>
              <a:off x="6804248" y="4193468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95" name="Rectangle : coins arrondis 194">
              <a:extLst>
                <a:ext uri="{FF2B5EF4-FFF2-40B4-BE49-F238E27FC236}">
                  <a16:creationId xmlns:a16="http://schemas.microsoft.com/office/drawing/2014/main" id="{FAD8C7ED-E280-457A-A258-E5948340A529}"/>
                </a:ext>
              </a:extLst>
            </p:cNvPr>
            <p:cNvSpPr/>
            <p:nvPr/>
          </p:nvSpPr>
          <p:spPr>
            <a:xfrm>
              <a:off x="7499608" y="3555553"/>
              <a:ext cx="288032" cy="203149"/>
            </a:xfrm>
            <a:prstGeom prst="roundRect">
              <a:avLst/>
            </a:prstGeom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746EBF9-3EE9-4D0A-BDDB-99EADE42583C}"/>
                </a:ext>
              </a:extLst>
            </p:cNvPr>
            <p:cNvSpPr/>
            <p:nvPr/>
          </p:nvSpPr>
          <p:spPr>
            <a:xfrm>
              <a:off x="7458790" y="3524410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SO</a:t>
              </a:r>
            </a:p>
          </p:txBody>
        </p:sp>
        <p:sp>
          <p:nvSpPr>
            <p:cNvPr id="197" name="Forme libre : forme 196">
              <a:extLst>
                <a:ext uri="{FF2B5EF4-FFF2-40B4-BE49-F238E27FC236}">
                  <a16:creationId xmlns:a16="http://schemas.microsoft.com/office/drawing/2014/main" id="{0197E960-08C1-426C-9D34-DC2575A51296}"/>
                </a:ext>
              </a:extLst>
            </p:cNvPr>
            <p:cNvSpPr/>
            <p:nvPr/>
          </p:nvSpPr>
          <p:spPr>
            <a:xfrm>
              <a:off x="6171209" y="3265861"/>
              <a:ext cx="682676" cy="1139329"/>
            </a:xfrm>
            <a:custGeom>
              <a:avLst/>
              <a:gdLst>
                <a:gd name="connsiteX0" fmla="*/ 95823 w 682676"/>
                <a:gd name="connsiteY0" fmla="*/ 0 h 1139329"/>
                <a:gd name="connsiteX1" fmla="*/ 288 w 682676"/>
                <a:gd name="connsiteY1" fmla="*/ 116006 h 1139329"/>
                <a:gd name="connsiteX2" fmla="*/ 123118 w 682676"/>
                <a:gd name="connsiteY2" fmla="*/ 368489 h 1139329"/>
                <a:gd name="connsiteX3" fmla="*/ 245948 w 682676"/>
                <a:gd name="connsiteY3" fmla="*/ 661916 h 1139329"/>
                <a:gd name="connsiteX4" fmla="*/ 437017 w 682676"/>
                <a:gd name="connsiteY4" fmla="*/ 764274 h 1139329"/>
                <a:gd name="connsiteX5" fmla="*/ 341482 w 682676"/>
                <a:gd name="connsiteY5" fmla="*/ 1119116 h 1139329"/>
                <a:gd name="connsiteX6" fmla="*/ 682676 w 682676"/>
                <a:gd name="connsiteY6" fmla="*/ 1064525 h 113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676" h="1139329">
                  <a:moveTo>
                    <a:pt x="95823" y="0"/>
                  </a:moveTo>
                  <a:cubicBezTo>
                    <a:pt x="45781" y="27295"/>
                    <a:pt x="-4261" y="54591"/>
                    <a:pt x="288" y="116006"/>
                  </a:cubicBezTo>
                  <a:cubicBezTo>
                    <a:pt x="4837" y="177421"/>
                    <a:pt x="82175" y="277504"/>
                    <a:pt x="123118" y="368489"/>
                  </a:cubicBezTo>
                  <a:cubicBezTo>
                    <a:pt x="164061" y="459474"/>
                    <a:pt x="193632" y="595952"/>
                    <a:pt x="245948" y="661916"/>
                  </a:cubicBezTo>
                  <a:cubicBezTo>
                    <a:pt x="298264" y="727880"/>
                    <a:pt x="421095" y="688074"/>
                    <a:pt x="437017" y="764274"/>
                  </a:cubicBezTo>
                  <a:cubicBezTo>
                    <a:pt x="452939" y="840474"/>
                    <a:pt x="300539" y="1069074"/>
                    <a:pt x="341482" y="1119116"/>
                  </a:cubicBezTo>
                  <a:cubicBezTo>
                    <a:pt x="382425" y="1169158"/>
                    <a:pt x="532550" y="1116841"/>
                    <a:pt x="682676" y="10645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8" name="Forme libre : forme 197">
              <a:extLst>
                <a:ext uri="{FF2B5EF4-FFF2-40B4-BE49-F238E27FC236}">
                  <a16:creationId xmlns:a16="http://schemas.microsoft.com/office/drawing/2014/main" id="{9929D40D-7E2B-449E-AC85-299590CA31B1}"/>
                </a:ext>
              </a:extLst>
            </p:cNvPr>
            <p:cNvSpPr/>
            <p:nvPr/>
          </p:nvSpPr>
          <p:spPr>
            <a:xfrm>
              <a:off x="7160960" y="3637616"/>
              <a:ext cx="744084" cy="707958"/>
            </a:xfrm>
            <a:custGeom>
              <a:avLst/>
              <a:gdLst>
                <a:gd name="connsiteX0" fmla="*/ 0 w 744084"/>
                <a:gd name="connsiteY0" fmla="*/ 679122 h 707958"/>
                <a:gd name="connsiteX1" fmla="*/ 218364 w 744084"/>
                <a:gd name="connsiteY1" fmla="*/ 706418 h 707958"/>
                <a:gd name="connsiteX2" fmla="*/ 716507 w 744084"/>
                <a:gd name="connsiteY2" fmla="*/ 638179 h 707958"/>
                <a:gd name="connsiteX3" fmla="*/ 627797 w 744084"/>
                <a:gd name="connsiteY3" fmla="*/ 372048 h 707958"/>
                <a:gd name="connsiteX4" fmla="*/ 191069 w 744084"/>
                <a:gd name="connsiteY4" fmla="*/ 269689 h 707958"/>
                <a:gd name="connsiteX5" fmla="*/ 143301 w 744084"/>
                <a:gd name="connsiteY5" fmla="*/ 30854 h 707958"/>
                <a:gd name="connsiteX6" fmla="*/ 334370 w 744084"/>
                <a:gd name="connsiteY6" fmla="*/ 10382 h 70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4084" h="707958">
                  <a:moveTo>
                    <a:pt x="0" y="679122"/>
                  </a:moveTo>
                  <a:cubicBezTo>
                    <a:pt x="49473" y="696182"/>
                    <a:pt x="98946" y="713242"/>
                    <a:pt x="218364" y="706418"/>
                  </a:cubicBezTo>
                  <a:cubicBezTo>
                    <a:pt x="337782" y="699594"/>
                    <a:pt x="648268" y="693907"/>
                    <a:pt x="716507" y="638179"/>
                  </a:cubicBezTo>
                  <a:cubicBezTo>
                    <a:pt x="784746" y="582451"/>
                    <a:pt x="715370" y="433463"/>
                    <a:pt x="627797" y="372048"/>
                  </a:cubicBezTo>
                  <a:cubicBezTo>
                    <a:pt x="540224" y="310633"/>
                    <a:pt x="271818" y="326555"/>
                    <a:pt x="191069" y="269689"/>
                  </a:cubicBezTo>
                  <a:cubicBezTo>
                    <a:pt x="110320" y="212823"/>
                    <a:pt x="119418" y="74072"/>
                    <a:pt x="143301" y="30854"/>
                  </a:cubicBezTo>
                  <a:cubicBezTo>
                    <a:pt x="167184" y="-12364"/>
                    <a:pt x="250777" y="-991"/>
                    <a:pt x="334370" y="1038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9" name="Forme libre : forme 198">
              <a:extLst>
                <a:ext uri="{FF2B5EF4-FFF2-40B4-BE49-F238E27FC236}">
                  <a16:creationId xmlns:a16="http://schemas.microsoft.com/office/drawing/2014/main" id="{B4D2B16D-9843-45B2-8277-525E87B9D179}"/>
                </a:ext>
              </a:extLst>
            </p:cNvPr>
            <p:cNvSpPr/>
            <p:nvPr/>
          </p:nvSpPr>
          <p:spPr>
            <a:xfrm>
              <a:off x="7788757" y="3156679"/>
              <a:ext cx="825689" cy="491319"/>
            </a:xfrm>
            <a:custGeom>
              <a:avLst/>
              <a:gdLst>
                <a:gd name="connsiteX0" fmla="*/ 0 w 825689"/>
                <a:gd name="connsiteY0" fmla="*/ 491319 h 491319"/>
                <a:gd name="connsiteX1" fmla="*/ 354842 w 825689"/>
                <a:gd name="connsiteY1" fmla="*/ 450376 h 491319"/>
                <a:gd name="connsiteX2" fmla="*/ 464024 w 825689"/>
                <a:gd name="connsiteY2" fmla="*/ 334370 h 491319"/>
                <a:gd name="connsiteX3" fmla="*/ 661916 w 825689"/>
                <a:gd name="connsiteY3" fmla="*/ 150125 h 491319"/>
                <a:gd name="connsiteX4" fmla="*/ 825689 w 825689"/>
                <a:gd name="connsiteY4" fmla="*/ 0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689" h="491319">
                  <a:moveTo>
                    <a:pt x="0" y="491319"/>
                  </a:moveTo>
                  <a:cubicBezTo>
                    <a:pt x="138752" y="483926"/>
                    <a:pt x="277505" y="476534"/>
                    <a:pt x="354842" y="450376"/>
                  </a:cubicBezTo>
                  <a:cubicBezTo>
                    <a:pt x="432179" y="424218"/>
                    <a:pt x="412845" y="384412"/>
                    <a:pt x="464024" y="334370"/>
                  </a:cubicBezTo>
                  <a:cubicBezTo>
                    <a:pt x="515203" y="284328"/>
                    <a:pt x="661916" y="150125"/>
                    <a:pt x="661916" y="150125"/>
                  </a:cubicBezTo>
                  <a:lnTo>
                    <a:pt x="82568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1" name="Forme libre : forme 200">
              <a:extLst>
                <a:ext uri="{FF2B5EF4-FFF2-40B4-BE49-F238E27FC236}">
                  <a16:creationId xmlns:a16="http://schemas.microsoft.com/office/drawing/2014/main" id="{71F2284B-F9B4-4396-9306-A4D927B8608C}"/>
                </a:ext>
              </a:extLst>
            </p:cNvPr>
            <p:cNvSpPr/>
            <p:nvPr/>
          </p:nvSpPr>
          <p:spPr>
            <a:xfrm>
              <a:off x="6373504" y="2565393"/>
              <a:ext cx="2356009" cy="484882"/>
            </a:xfrm>
            <a:custGeom>
              <a:avLst/>
              <a:gdLst>
                <a:gd name="connsiteX0" fmla="*/ 2333768 w 2356009"/>
                <a:gd name="connsiteY0" fmla="*/ 416643 h 484882"/>
                <a:gd name="connsiteX1" fmla="*/ 2129051 w 2356009"/>
                <a:gd name="connsiteY1" fmla="*/ 211926 h 484882"/>
                <a:gd name="connsiteX2" fmla="*/ 702860 w 2356009"/>
                <a:gd name="connsiteY2" fmla="*/ 7210 h 484882"/>
                <a:gd name="connsiteX3" fmla="*/ 0 w 2356009"/>
                <a:gd name="connsiteY3" fmla="*/ 484882 h 48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6009" h="484882">
                  <a:moveTo>
                    <a:pt x="2333768" y="416643"/>
                  </a:moveTo>
                  <a:cubicBezTo>
                    <a:pt x="2367318" y="348404"/>
                    <a:pt x="2400869" y="280165"/>
                    <a:pt x="2129051" y="211926"/>
                  </a:cubicBezTo>
                  <a:cubicBezTo>
                    <a:pt x="1857233" y="143687"/>
                    <a:pt x="1057702" y="-38283"/>
                    <a:pt x="702860" y="7210"/>
                  </a:cubicBezTo>
                  <a:cubicBezTo>
                    <a:pt x="348018" y="52703"/>
                    <a:pt x="174009" y="268792"/>
                    <a:pt x="0" y="48488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203" name="Groupe 202">
            <a:extLst>
              <a:ext uri="{FF2B5EF4-FFF2-40B4-BE49-F238E27FC236}">
                <a16:creationId xmlns:a16="http://schemas.microsoft.com/office/drawing/2014/main" id="{031A7588-A8EA-4794-8AB1-F2944CFC167A}"/>
              </a:ext>
            </a:extLst>
          </p:cNvPr>
          <p:cNvGrpSpPr/>
          <p:nvPr/>
        </p:nvGrpSpPr>
        <p:grpSpPr>
          <a:xfrm>
            <a:off x="3357610" y="1779662"/>
            <a:ext cx="5472608" cy="2304256"/>
            <a:chOff x="-1044624" y="2283718"/>
            <a:chExt cx="5472608" cy="2304256"/>
          </a:xfrm>
          <a:scene3d>
            <a:camera prst="perspectiveRelaxed"/>
            <a:lightRig rig="threePt" dir="t"/>
          </a:scene3d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2ECDEA-E379-4045-AA41-A457CF8985A8}"/>
                </a:ext>
              </a:extLst>
            </p:cNvPr>
            <p:cNvSpPr/>
            <p:nvPr/>
          </p:nvSpPr>
          <p:spPr>
            <a:xfrm>
              <a:off x="-1044624" y="2283718"/>
              <a:ext cx="5472608" cy="23042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7343BFF6-CEE3-4BB2-8F2F-53E5C0EAE9AF}"/>
                </a:ext>
              </a:extLst>
            </p:cNvPr>
            <p:cNvSpPr/>
            <p:nvPr/>
          </p:nvSpPr>
          <p:spPr>
            <a:xfrm>
              <a:off x="-900608" y="2463573"/>
              <a:ext cx="1584176" cy="72008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Rectangle : coins arrondis 109">
              <a:extLst>
                <a:ext uri="{FF2B5EF4-FFF2-40B4-BE49-F238E27FC236}">
                  <a16:creationId xmlns:a16="http://schemas.microsoft.com/office/drawing/2014/main" id="{0592DB23-B47C-417A-B85D-F677E8A6C3A4}"/>
                </a:ext>
              </a:extLst>
            </p:cNvPr>
            <p:cNvSpPr/>
            <p:nvPr/>
          </p:nvSpPr>
          <p:spPr>
            <a:xfrm>
              <a:off x="-264707" y="3103254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30440D9-48CB-44C8-9531-48731674EFED}"/>
                </a:ext>
              </a:extLst>
            </p:cNvPr>
            <p:cNvSpPr/>
            <p:nvPr/>
          </p:nvSpPr>
          <p:spPr>
            <a:xfrm>
              <a:off x="-324544" y="3078935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A03FFB4F-8957-4363-BA82-F85B3C6B2068}"/>
                </a:ext>
              </a:extLst>
            </p:cNvPr>
            <p:cNvSpPr/>
            <p:nvPr/>
          </p:nvSpPr>
          <p:spPr>
            <a:xfrm>
              <a:off x="-900608" y="3643697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80D1DB6E-9742-45E8-88D4-FA939260285D}"/>
                </a:ext>
              </a:extLst>
            </p:cNvPr>
            <p:cNvSpPr/>
            <p:nvPr/>
          </p:nvSpPr>
          <p:spPr>
            <a:xfrm>
              <a:off x="821916" y="2931790"/>
              <a:ext cx="754990" cy="531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Rectangle : coins arrondis 113">
              <a:extLst>
                <a:ext uri="{FF2B5EF4-FFF2-40B4-BE49-F238E27FC236}">
                  <a16:creationId xmlns:a16="http://schemas.microsoft.com/office/drawing/2014/main" id="{48B89FBC-8725-4D50-9A99-CDE9BC1F3DF5}"/>
                </a:ext>
              </a:extLst>
            </p:cNvPr>
            <p:cNvSpPr/>
            <p:nvPr/>
          </p:nvSpPr>
          <p:spPr>
            <a:xfrm>
              <a:off x="695739" y="3063353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8C35009-A632-426A-ADF6-2346E034E53E}"/>
                </a:ext>
              </a:extLst>
            </p:cNvPr>
            <p:cNvSpPr/>
            <p:nvPr/>
          </p:nvSpPr>
          <p:spPr>
            <a:xfrm>
              <a:off x="640802" y="3034122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2E0F183D-3338-467C-B16A-AF3C4F0294D6}"/>
                </a:ext>
              </a:extLst>
            </p:cNvPr>
            <p:cNvSpPr/>
            <p:nvPr/>
          </p:nvSpPr>
          <p:spPr>
            <a:xfrm>
              <a:off x="-39811" y="3658260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Rectangle : coins arrondis 116">
              <a:extLst>
                <a:ext uri="{FF2B5EF4-FFF2-40B4-BE49-F238E27FC236}">
                  <a16:creationId xmlns:a16="http://schemas.microsoft.com/office/drawing/2014/main" id="{6135B2FC-D223-4513-A58E-FDE7843024CB}"/>
                </a:ext>
              </a:extLst>
            </p:cNvPr>
            <p:cNvSpPr/>
            <p:nvPr/>
          </p:nvSpPr>
          <p:spPr>
            <a:xfrm>
              <a:off x="-235214" y="3647868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5B85AD2-C0CA-49C7-918C-B43C52ED212A}"/>
                </a:ext>
              </a:extLst>
            </p:cNvPr>
            <p:cNvSpPr/>
            <p:nvPr/>
          </p:nvSpPr>
          <p:spPr>
            <a:xfrm>
              <a:off x="-295051" y="3609555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D3C50E2-C7EE-42B4-BB72-2F3ECB911F83}"/>
                </a:ext>
              </a:extLst>
            </p:cNvPr>
            <p:cNvSpPr/>
            <p:nvPr/>
          </p:nvSpPr>
          <p:spPr>
            <a:xfrm>
              <a:off x="2385414" y="2576661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AEE78A32-6FD6-4CCE-832B-16E3F33E250D}"/>
                </a:ext>
              </a:extLst>
            </p:cNvPr>
            <p:cNvSpPr/>
            <p:nvPr/>
          </p:nvSpPr>
          <p:spPr>
            <a:xfrm>
              <a:off x="3246211" y="2591224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Rectangle : coins arrondis 120">
              <a:extLst>
                <a:ext uri="{FF2B5EF4-FFF2-40B4-BE49-F238E27FC236}">
                  <a16:creationId xmlns:a16="http://schemas.microsoft.com/office/drawing/2014/main" id="{BD428744-6AAF-4136-BB7A-4846768DB5B4}"/>
                </a:ext>
              </a:extLst>
            </p:cNvPr>
            <p:cNvSpPr/>
            <p:nvPr/>
          </p:nvSpPr>
          <p:spPr>
            <a:xfrm>
              <a:off x="3081134" y="3007895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3D515B8-CE34-4115-89CA-DD5D01683734}"/>
                </a:ext>
              </a:extLst>
            </p:cNvPr>
            <p:cNvSpPr/>
            <p:nvPr/>
          </p:nvSpPr>
          <p:spPr>
            <a:xfrm>
              <a:off x="3021297" y="2969582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FE295560-7F83-43EB-88A6-4A28C3224B38}"/>
                </a:ext>
              </a:extLst>
            </p:cNvPr>
            <p:cNvSpPr/>
            <p:nvPr/>
          </p:nvSpPr>
          <p:spPr>
            <a:xfrm>
              <a:off x="3369166" y="3610107"/>
              <a:ext cx="754990" cy="531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92DF44D5-FBBE-4DD4-B51D-EB8F9A7D39DC}"/>
                </a:ext>
              </a:extLst>
            </p:cNvPr>
            <p:cNvSpPr/>
            <p:nvPr/>
          </p:nvSpPr>
          <p:spPr>
            <a:xfrm>
              <a:off x="3242989" y="3741670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D1BCD4B-B9BF-4C66-B874-A49820B34974}"/>
                </a:ext>
              </a:extLst>
            </p:cNvPr>
            <p:cNvSpPr/>
            <p:nvPr/>
          </p:nvSpPr>
          <p:spPr>
            <a:xfrm>
              <a:off x="3188052" y="3712439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27" name="Rectangle : coins arrondis 126">
              <a:extLst>
                <a:ext uri="{FF2B5EF4-FFF2-40B4-BE49-F238E27FC236}">
                  <a16:creationId xmlns:a16="http://schemas.microsoft.com/office/drawing/2014/main" id="{E44E03FD-7CDA-44C3-BB05-635F1C7EF59F}"/>
                </a:ext>
              </a:extLst>
            </p:cNvPr>
            <p:cNvSpPr/>
            <p:nvPr/>
          </p:nvSpPr>
          <p:spPr>
            <a:xfrm>
              <a:off x="1325998" y="4224459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C2BE89C-1F70-4B05-A64C-BD863882FCB0}"/>
                </a:ext>
              </a:extLst>
            </p:cNvPr>
            <p:cNvSpPr/>
            <p:nvPr/>
          </p:nvSpPr>
          <p:spPr>
            <a:xfrm>
              <a:off x="1259632" y="4193316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29" name="Forme libre : forme 128">
              <a:extLst>
                <a:ext uri="{FF2B5EF4-FFF2-40B4-BE49-F238E27FC236}">
                  <a16:creationId xmlns:a16="http://schemas.microsoft.com/office/drawing/2014/main" id="{F1FD232F-C36E-47E6-A5D1-6060BC896723}"/>
                </a:ext>
              </a:extLst>
            </p:cNvPr>
            <p:cNvSpPr/>
            <p:nvPr/>
          </p:nvSpPr>
          <p:spPr>
            <a:xfrm>
              <a:off x="-635805" y="3122800"/>
              <a:ext cx="81910" cy="518615"/>
            </a:xfrm>
            <a:custGeom>
              <a:avLst/>
              <a:gdLst>
                <a:gd name="connsiteX0" fmla="*/ 75087 w 81910"/>
                <a:gd name="connsiteY0" fmla="*/ 518615 h 518615"/>
                <a:gd name="connsiteX1" fmla="*/ 24 w 81910"/>
                <a:gd name="connsiteY1" fmla="*/ 225189 h 518615"/>
                <a:gd name="connsiteX2" fmla="*/ 81910 w 81910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0" h="518615">
                  <a:moveTo>
                    <a:pt x="75087" y="518615"/>
                  </a:moveTo>
                  <a:cubicBezTo>
                    <a:pt x="36987" y="415120"/>
                    <a:pt x="-1113" y="311625"/>
                    <a:pt x="24" y="225189"/>
                  </a:cubicBezTo>
                  <a:cubicBezTo>
                    <a:pt x="1161" y="138753"/>
                    <a:pt x="41535" y="69376"/>
                    <a:pt x="8191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0" name="Forme libre : forme 129">
              <a:extLst>
                <a:ext uri="{FF2B5EF4-FFF2-40B4-BE49-F238E27FC236}">
                  <a16:creationId xmlns:a16="http://schemas.microsoft.com/office/drawing/2014/main" id="{81460209-C818-4954-A003-D21B22DDBFA7}"/>
                </a:ext>
              </a:extLst>
            </p:cNvPr>
            <p:cNvSpPr/>
            <p:nvPr/>
          </p:nvSpPr>
          <p:spPr>
            <a:xfrm>
              <a:off x="674404" y="2838602"/>
              <a:ext cx="416257" cy="113601"/>
            </a:xfrm>
            <a:custGeom>
              <a:avLst/>
              <a:gdLst>
                <a:gd name="connsiteX0" fmla="*/ 0 w 416257"/>
                <a:gd name="connsiteY0" fmla="*/ 31715 h 113601"/>
                <a:gd name="connsiteX1" fmla="*/ 238836 w 416257"/>
                <a:gd name="connsiteY1" fmla="*/ 4419 h 113601"/>
                <a:gd name="connsiteX2" fmla="*/ 416257 w 416257"/>
                <a:gd name="connsiteY2" fmla="*/ 113601 h 11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6257" h="113601">
                  <a:moveTo>
                    <a:pt x="0" y="31715"/>
                  </a:moveTo>
                  <a:cubicBezTo>
                    <a:pt x="84730" y="11243"/>
                    <a:pt x="169460" y="-9229"/>
                    <a:pt x="238836" y="4419"/>
                  </a:cubicBezTo>
                  <a:cubicBezTo>
                    <a:pt x="308212" y="18067"/>
                    <a:pt x="362234" y="65834"/>
                    <a:pt x="416257" y="11360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1" name="Forme libre : forme 130">
              <a:extLst>
                <a:ext uri="{FF2B5EF4-FFF2-40B4-BE49-F238E27FC236}">
                  <a16:creationId xmlns:a16="http://schemas.microsoft.com/office/drawing/2014/main" id="{077E1D3D-371B-4DA1-BC1E-99E8DEABD351}"/>
                </a:ext>
              </a:extLst>
            </p:cNvPr>
            <p:cNvSpPr/>
            <p:nvPr/>
          </p:nvSpPr>
          <p:spPr>
            <a:xfrm>
              <a:off x="360669" y="2954713"/>
              <a:ext cx="607162" cy="700350"/>
            </a:xfrm>
            <a:custGeom>
              <a:avLst/>
              <a:gdLst>
                <a:gd name="connsiteX0" fmla="*/ 40780 w 607162"/>
                <a:gd name="connsiteY0" fmla="*/ 700350 h 700350"/>
                <a:gd name="connsiteX1" fmla="*/ 33956 w 607162"/>
                <a:gd name="connsiteY1" fmla="*/ 304565 h 700350"/>
                <a:gd name="connsiteX2" fmla="*/ 409269 w 607162"/>
                <a:gd name="connsiteY2" fmla="*/ 24786 h 700350"/>
                <a:gd name="connsiteX3" fmla="*/ 607162 w 607162"/>
                <a:gd name="connsiteY3" fmla="*/ 31610 h 7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7162" h="700350">
                  <a:moveTo>
                    <a:pt x="40780" y="700350"/>
                  </a:moveTo>
                  <a:cubicBezTo>
                    <a:pt x="6660" y="558754"/>
                    <a:pt x="-27459" y="417159"/>
                    <a:pt x="33956" y="304565"/>
                  </a:cubicBezTo>
                  <a:cubicBezTo>
                    <a:pt x="95371" y="191971"/>
                    <a:pt x="313735" y="70278"/>
                    <a:pt x="409269" y="24786"/>
                  </a:cubicBezTo>
                  <a:cubicBezTo>
                    <a:pt x="504803" y="-20706"/>
                    <a:pt x="555982" y="5452"/>
                    <a:pt x="607162" y="3161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3" name="Rectangle : coins arrondis 132">
              <a:extLst>
                <a:ext uri="{FF2B5EF4-FFF2-40B4-BE49-F238E27FC236}">
                  <a16:creationId xmlns:a16="http://schemas.microsoft.com/office/drawing/2014/main" id="{08263171-22AF-4646-A60A-A5F0EDD4C703}"/>
                </a:ext>
              </a:extLst>
            </p:cNvPr>
            <p:cNvSpPr/>
            <p:nvPr/>
          </p:nvSpPr>
          <p:spPr>
            <a:xfrm>
              <a:off x="1967163" y="3555401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5C79DAF-6BE7-4BE3-9838-3696E7126524}"/>
                </a:ext>
              </a:extLst>
            </p:cNvPr>
            <p:cNvSpPr/>
            <p:nvPr/>
          </p:nvSpPr>
          <p:spPr>
            <a:xfrm>
              <a:off x="1926345" y="3524258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SO</a:t>
              </a:r>
            </a:p>
          </p:txBody>
        </p:sp>
        <p:sp>
          <p:nvSpPr>
            <p:cNvPr id="135" name="Forme libre : forme 134">
              <a:extLst>
                <a:ext uri="{FF2B5EF4-FFF2-40B4-BE49-F238E27FC236}">
                  <a16:creationId xmlns:a16="http://schemas.microsoft.com/office/drawing/2014/main" id="{C125CAF1-9A75-436C-8833-F9E3C5C33C89}"/>
                </a:ext>
              </a:extLst>
            </p:cNvPr>
            <p:cNvSpPr/>
            <p:nvPr/>
          </p:nvSpPr>
          <p:spPr>
            <a:xfrm>
              <a:off x="638764" y="3265709"/>
              <a:ext cx="682676" cy="1139329"/>
            </a:xfrm>
            <a:custGeom>
              <a:avLst/>
              <a:gdLst>
                <a:gd name="connsiteX0" fmla="*/ 95823 w 682676"/>
                <a:gd name="connsiteY0" fmla="*/ 0 h 1139329"/>
                <a:gd name="connsiteX1" fmla="*/ 288 w 682676"/>
                <a:gd name="connsiteY1" fmla="*/ 116006 h 1139329"/>
                <a:gd name="connsiteX2" fmla="*/ 123118 w 682676"/>
                <a:gd name="connsiteY2" fmla="*/ 368489 h 1139329"/>
                <a:gd name="connsiteX3" fmla="*/ 245948 w 682676"/>
                <a:gd name="connsiteY3" fmla="*/ 661916 h 1139329"/>
                <a:gd name="connsiteX4" fmla="*/ 437017 w 682676"/>
                <a:gd name="connsiteY4" fmla="*/ 764274 h 1139329"/>
                <a:gd name="connsiteX5" fmla="*/ 341482 w 682676"/>
                <a:gd name="connsiteY5" fmla="*/ 1119116 h 1139329"/>
                <a:gd name="connsiteX6" fmla="*/ 682676 w 682676"/>
                <a:gd name="connsiteY6" fmla="*/ 1064525 h 113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676" h="1139329">
                  <a:moveTo>
                    <a:pt x="95823" y="0"/>
                  </a:moveTo>
                  <a:cubicBezTo>
                    <a:pt x="45781" y="27295"/>
                    <a:pt x="-4261" y="54591"/>
                    <a:pt x="288" y="116006"/>
                  </a:cubicBezTo>
                  <a:cubicBezTo>
                    <a:pt x="4837" y="177421"/>
                    <a:pt x="82175" y="277504"/>
                    <a:pt x="123118" y="368489"/>
                  </a:cubicBezTo>
                  <a:cubicBezTo>
                    <a:pt x="164061" y="459474"/>
                    <a:pt x="193632" y="595952"/>
                    <a:pt x="245948" y="661916"/>
                  </a:cubicBezTo>
                  <a:cubicBezTo>
                    <a:pt x="298264" y="727880"/>
                    <a:pt x="421095" y="688074"/>
                    <a:pt x="437017" y="764274"/>
                  </a:cubicBezTo>
                  <a:cubicBezTo>
                    <a:pt x="452939" y="840474"/>
                    <a:pt x="300539" y="1069074"/>
                    <a:pt x="341482" y="1119116"/>
                  </a:cubicBezTo>
                  <a:cubicBezTo>
                    <a:pt x="382425" y="1169158"/>
                    <a:pt x="532550" y="1116841"/>
                    <a:pt x="682676" y="10645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6" name="Forme libre : forme 135">
              <a:extLst>
                <a:ext uri="{FF2B5EF4-FFF2-40B4-BE49-F238E27FC236}">
                  <a16:creationId xmlns:a16="http://schemas.microsoft.com/office/drawing/2014/main" id="{19A9F71A-009B-4EBE-8C1B-61D34AE13D3C}"/>
                </a:ext>
              </a:extLst>
            </p:cNvPr>
            <p:cNvSpPr/>
            <p:nvPr/>
          </p:nvSpPr>
          <p:spPr>
            <a:xfrm>
              <a:off x="1628515" y="3637464"/>
              <a:ext cx="744084" cy="707958"/>
            </a:xfrm>
            <a:custGeom>
              <a:avLst/>
              <a:gdLst>
                <a:gd name="connsiteX0" fmla="*/ 0 w 744084"/>
                <a:gd name="connsiteY0" fmla="*/ 679122 h 707958"/>
                <a:gd name="connsiteX1" fmla="*/ 218364 w 744084"/>
                <a:gd name="connsiteY1" fmla="*/ 706418 h 707958"/>
                <a:gd name="connsiteX2" fmla="*/ 716507 w 744084"/>
                <a:gd name="connsiteY2" fmla="*/ 638179 h 707958"/>
                <a:gd name="connsiteX3" fmla="*/ 627797 w 744084"/>
                <a:gd name="connsiteY3" fmla="*/ 372048 h 707958"/>
                <a:gd name="connsiteX4" fmla="*/ 191069 w 744084"/>
                <a:gd name="connsiteY4" fmla="*/ 269689 h 707958"/>
                <a:gd name="connsiteX5" fmla="*/ 143301 w 744084"/>
                <a:gd name="connsiteY5" fmla="*/ 30854 h 707958"/>
                <a:gd name="connsiteX6" fmla="*/ 334370 w 744084"/>
                <a:gd name="connsiteY6" fmla="*/ 10382 h 70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4084" h="707958">
                  <a:moveTo>
                    <a:pt x="0" y="679122"/>
                  </a:moveTo>
                  <a:cubicBezTo>
                    <a:pt x="49473" y="696182"/>
                    <a:pt x="98946" y="713242"/>
                    <a:pt x="218364" y="706418"/>
                  </a:cubicBezTo>
                  <a:cubicBezTo>
                    <a:pt x="337782" y="699594"/>
                    <a:pt x="648268" y="693907"/>
                    <a:pt x="716507" y="638179"/>
                  </a:cubicBezTo>
                  <a:cubicBezTo>
                    <a:pt x="784746" y="582451"/>
                    <a:pt x="715370" y="433463"/>
                    <a:pt x="627797" y="372048"/>
                  </a:cubicBezTo>
                  <a:cubicBezTo>
                    <a:pt x="540224" y="310633"/>
                    <a:pt x="271818" y="326555"/>
                    <a:pt x="191069" y="269689"/>
                  </a:cubicBezTo>
                  <a:cubicBezTo>
                    <a:pt x="110320" y="212823"/>
                    <a:pt x="119418" y="74072"/>
                    <a:pt x="143301" y="30854"/>
                  </a:cubicBezTo>
                  <a:cubicBezTo>
                    <a:pt x="167184" y="-12364"/>
                    <a:pt x="250777" y="-991"/>
                    <a:pt x="334370" y="1038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7" name="Forme libre : forme 136">
              <a:extLst>
                <a:ext uri="{FF2B5EF4-FFF2-40B4-BE49-F238E27FC236}">
                  <a16:creationId xmlns:a16="http://schemas.microsoft.com/office/drawing/2014/main" id="{6EEA932A-B0F9-412A-BC1E-BE1E3E59B7BC}"/>
                </a:ext>
              </a:extLst>
            </p:cNvPr>
            <p:cNvSpPr/>
            <p:nvPr/>
          </p:nvSpPr>
          <p:spPr>
            <a:xfrm>
              <a:off x="2256312" y="3156527"/>
              <a:ext cx="825689" cy="491319"/>
            </a:xfrm>
            <a:custGeom>
              <a:avLst/>
              <a:gdLst>
                <a:gd name="connsiteX0" fmla="*/ 0 w 825689"/>
                <a:gd name="connsiteY0" fmla="*/ 491319 h 491319"/>
                <a:gd name="connsiteX1" fmla="*/ 354842 w 825689"/>
                <a:gd name="connsiteY1" fmla="*/ 450376 h 491319"/>
                <a:gd name="connsiteX2" fmla="*/ 464024 w 825689"/>
                <a:gd name="connsiteY2" fmla="*/ 334370 h 491319"/>
                <a:gd name="connsiteX3" fmla="*/ 661916 w 825689"/>
                <a:gd name="connsiteY3" fmla="*/ 150125 h 491319"/>
                <a:gd name="connsiteX4" fmla="*/ 825689 w 825689"/>
                <a:gd name="connsiteY4" fmla="*/ 0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689" h="491319">
                  <a:moveTo>
                    <a:pt x="0" y="491319"/>
                  </a:moveTo>
                  <a:cubicBezTo>
                    <a:pt x="138752" y="483926"/>
                    <a:pt x="277505" y="476534"/>
                    <a:pt x="354842" y="450376"/>
                  </a:cubicBezTo>
                  <a:cubicBezTo>
                    <a:pt x="432179" y="424218"/>
                    <a:pt x="412845" y="384412"/>
                    <a:pt x="464024" y="334370"/>
                  </a:cubicBezTo>
                  <a:cubicBezTo>
                    <a:pt x="515203" y="284328"/>
                    <a:pt x="661916" y="150125"/>
                    <a:pt x="661916" y="150125"/>
                  </a:cubicBezTo>
                  <a:lnTo>
                    <a:pt x="82568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38" name="Forme libre : forme 137">
              <a:extLst>
                <a:ext uri="{FF2B5EF4-FFF2-40B4-BE49-F238E27FC236}">
                  <a16:creationId xmlns:a16="http://schemas.microsoft.com/office/drawing/2014/main" id="{BA6C7578-DE10-4FFE-BA50-DBDEF5B9D496}"/>
                </a:ext>
              </a:extLst>
            </p:cNvPr>
            <p:cNvSpPr/>
            <p:nvPr/>
          </p:nvSpPr>
          <p:spPr>
            <a:xfrm>
              <a:off x="3619053" y="3183822"/>
              <a:ext cx="118041" cy="429905"/>
            </a:xfrm>
            <a:custGeom>
              <a:avLst/>
              <a:gdLst>
                <a:gd name="connsiteX0" fmla="*/ 118041 w 118041"/>
                <a:gd name="connsiteY0" fmla="*/ 429905 h 429905"/>
                <a:gd name="connsiteX1" fmla="*/ 15683 w 118041"/>
                <a:gd name="connsiteY1" fmla="*/ 238836 h 429905"/>
                <a:gd name="connsiteX2" fmla="*/ 2035 w 118041"/>
                <a:gd name="connsiteY2" fmla="*/ 0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041" h="429905">
                  <a:moveTo>
                    <a:pt x="118041" y="429905"/>
                  </a:moveTo>
                  <a:cubicBezTo>
                    <a:pt x="76529" y="370196"/>
                    <a:pt x="35017" y="310487"/>
                    <a:pt x="15683" y="238836"/>
                  </a:cubicBezTo>
                  <a:cubicBezTo>
                    <a:pt x="-3651" y="167185"/>
                    <a:pt x="-808" y="83592"/>
                    <a:pt x="2035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5AE29BE6-B648-4BE4-ADDD-A7921ECFF8A2}"/>
              </a:ext>
            </a:extLst>
          </p:cNvPr>
          <p:cNvGrpSpPr/>
          <p:nvPr/>
        </p:nvGrpSpPr>
        <p:grpSpPr>
          <a:xfrm>
            <a:off x="3321809" y="411510"/>
            <a:ext cx="5472608" cy="2304256"/>
            <a:chOff x="-1044624" y="-87999"/>
            <a:chExt cx="5472608" cy="2304256"/>
          </a:xfrm>
          <a:scene3d>
            <a:camera prst="perspectiveRelaxed"/>
            <a:lightRig rig="threePt" dir="t"/>
          </a:scene3d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E4FD18-AD43-404A-8E1B-F24B1CC1AB15}"/>
                </a:ext>
              </a:extLst>
            </p:cNvPr>
            <p:cNvSpPr/>
            <p:nvPr/>
          </p:nvSpPr>
          <p:spPr>
            <a:xfrm>
              <a:off x="-1044624" y="-87999"/>
              <a:ext cx="5472608" cy="23042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53D0F196-DAB5-4121-8EAA-1B4693B8C926}"/>
                </a:ext>
              </a:extLst>
            </p:cNvPr>
            <p:cNvSpPr/>
            <p:nvPr/>
          </p:nvSpPr>
          <p:spPr>
            <a:xfrm>
              <a:off x="2230249" y="-13191"/>
              <a:ext cx="2094931" cy="2101755"/>
            </a:xfrm>
            <a:custGeom>
              <a:avLst/>
              <a:gdLst>
                <a:gd name="connsiteX0" fmla="*/ 0 w 2094931"/>
                <a:gd name="connsiteY0" fmla="*/ 436728 h 2101755"/>
                <a:gd name="connsiteX1" fmla="*/ 259307 w 2094931"/>
                <a:gd name="connsiteY1" fmla="*/ 968991 h 2101755"/>
                <a:gd name="connsiteX2" fmla="*/ 825689 w 2094931"/>
                <a:gd name="connsiteY2" fmla="*/ 1091821 h 2101755"/>
                <a:gd name="connsiteX3" fmla="*/ 491319 w 2094931"/>
                <a:gd name="connsiteY3" fmla="*/ 1719618 h 2101755"/>
                <a:gd name="connsiteX4" fmla="*/ 627797 w 2094931"/>
                <a:gd name="connsiteY4" fmla="*/ 2047164 h 2101755"/>
                <a:gd name="connsiteX5" fmla="*/ 1583140 w 2094931"/>
                <a:gd name="connsiteY5" fmla="*/ 2101755 h 2101755"/>
                <a:gd name="connsiteX6" fmla="*/ 2040340 w 2094931"/>
                <a:gd name="connsiteY6" fmla="*/ 1910686 h 2101755"/>
                <a:gd name="connsiteX7" fmla="*/ 2094931 w 2094931"/>
                <a:gd name="connsiteY7" fmla="*/ 1467134 h 2101755"/>
                <a:gd name="connsiteX8" fmla="*/ 2006221 w 2094931"/>
                <a:gd name="connsiteY8" fmla="*/ 730155 h 2101755"/>
                <a:gd name="connsiteX9" fmla="*/ 2060812 w 2094931"/>
                <a:gd name="connsiteY9" fmla="*/ 218364 h 2101755"/>
                <a:gd name="connsiteX10" fmla="*/ 1794680 w 2094931"/>
                <a:gd name="connsiteY10" fmla="*/ 61415 h 2101755"/>
                <a:gd name="connsiteX11" fmla="*/ 1235122 w 2094931"/>
                <a:gd name="connsiteY11" fmla="*/ 88710 h 2101755"/>
                <a:gd name="connsiteX12" fmla="*/ 464024 w 2094931"/>
                <a:gd name="connsiteY12" fmla="*/ 0 h 2101755"/>
                <a:gd name="connsiteX13" fmla="*/ 0 w 2094931"/>
                <a:gd name="connsiteY13" fmla="*/ 436728 h 210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4931" h="2101755">
                  <a:moveTo>
                    <a:pt x="0" y="436728"/>
                  </a:moveTo>
                  <a:lnTo>
                    <a:pt x="259307" y="968991"/>
                  </a:lnTo>
                  <a:lnTo>
                    <a:pt x="825689" y="1091821"/>
                  </a:lnTo>
                  <a:lnTo>
                    <a:pt x="491319" y="1719618"/>
                  </a:lnTo>
                  <a:lnTo>
                    <a:pt x="627797" y="2047164"/>
                  </a:lnTo>
                  <a:lnTo>
                    <a:pt x="1583140" y="2101755"/>
                  </a:lnTo>
                  <a:lnTo>
                    <a:pt x="2040340" y="1910686"/>
                  </a:lnTo>
                  <a:lnTo>
                    <a:pt x="2094931" y="1467134"/>
                  </a:lnTo>
                  <a:lnTo>
                    <a:pt x="2006221" y="730155"/>
                  </a:lnTo>
                  <a:lnTo>
                    <a:pt x="2060812" y="218364"/>
                  </a:lnTo>
                  <a:lnTo>
                    <a:pt x="1794680" y="61415"/>
                  </a:lnTo>
                  <a:lnTo>
                    <a:pt x="1235122" y="88710"/>
                  </a:lnTo>
                  <a:lnTo>
                    <a:pt x="464024" y="0"/>
                  </a:lnTo>
                  <a:lnTo>
                    <a:pt x="0" y="436728"/>
                  </a:lnTo>
                  <a:close/>
                </a:path>
              </a:pathLst>
            </a:custGeom>
            <a:solidFill>
              <a:schemeClr val="accent4">
                <a:lumMod val="75000"/>
                <a:alpha val="40000"/>
              </a:schemeClr>
            </a:solidFill>
            <a:ln w="158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8635771B-5BE6-4C4E-971E-BC8C110170BB}"/>
                </a:ext>
              </a:extLst>
            </p:cNvPr>
            <p:cNvSpPr/>
            <p:nvPr/>
          </p:nvSpPr>
          <p:spPr>
            <a:xfrm>
              <a:off x="-1004271" y="-33663"/>
              <a:ext cx="2797791" cy="2135875"/>
            </a:xfrm>
            <a:custGeom>
              <a:avLst/>
              <a:gdLst>
                <a:gd name="connsiteX0" fmla="*/ 259308 w 2797791"/>
                <a:gd name="connsiteY0" fmla="*/ 143302 h 2135875"/>
                <a:gd name="connsiteX1" fmla="*/ 6824 w 2797791"/>
                <a:gd name="connsiteY1" fmla="*/ 450376 h 2135875"/>
                <a:gd name="connsiteX2" fmla="*/ 54591 w 2797791"/>
                <a:gd name="connsiteY2" fmla="*/ 675564 h 2135875"/>
                <a:gd name="connsiteX3" fmla="*/ 61415 w 2797791"/>
                <a:gd name="connsiteY3" fmla="*/ 1180532 h 2135875"/>
                <a:gd name="connsiteX4" fmla="*/ 0 w 2797791"/>
                <a:gd name="connsiteY4" fmla="*/ 1487606 h 2135875"/>
                <a:gd name="connsiteX5" fmla="*/ 136478 w 2797791"/>
                <a:gd name="connsiteY5" fmla="*/ 1944806 h 2135875"/>
                <a:gd name="connsiteX6" fmla="*/ 812042 w 2797791"/>
                <a:gd name="connsiteY6" fmla="*/ 2135875 h 2135875"/>
                <a:gd name="connsiteX7" fmla="*/ 1828800 w 2797791"/>
                <a:gd name="connsiteY7" fmla="*/ 2094932 h 2135875"/>
                <a:gd name="connsiteX8" fmla="*/ 2169994 w 2797791"/>
                <a:gd name="connsiteY8" fmla="*/ 1426191 h 2135875"/>
                <a:gd name="connsiteX9" fmla="*/ 2586251 w 2797791"/>
                <a:gd name="connsiteY9" fmla="*/ 1132764 h 2135875"/>
                <a:gd name="connsiteX10" fmla="*/ 2797791 w 2797791"/>
                <a:gd name="connsiteY10" fmla="*/ 341194 h 2135875"/>
                <a:gd name="connsiteX11" fmla="*/ 2367887 w 2797791"/>
                <a:gd name="connsiteY11" fmla="*/ 150126 h 2135875"/>
                <a:gd name="connsiteX12" fmla="*/ 1890215 w 2797791"/>
                <a:gd name="connsiteY12" fmla="*/ 307075 h 2135875"/>
                <a:gd name="connsiteX13" fmla="*/ 1064526 w 2797791"/>
                <a:gd name="connsiteY13" fmla="*/ 0 h 2135875"/>
                <a:gd name="connsiteX14" fmla="*/ 259308 w 2797791"/>
                <a:gd name="connsiteY14" fmla="*/ 143302 h 213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7791" h="2135875">
                  <a:moveTo>
                    <a:pt x="259308" y="143302"/>
                  </a:moveTo>
                  <a:lnTo>
                    <a:pt x="6824" y="450376"/>
                  </a:lnTo>
                  <a:lnTo>
                    <a:pt x="54591" y="675564"/>
                  </a:lnTo>
                  <a:cubicBezTo>
                    <a:pt x="56866" y="843887"/>
                    <a:pt x="59140" y="1012209"/>
                    <a:pt x="61415" y="1180532"/>
                  </a:cubicBezTo>
                  <a:lnTo>
                    <a:pt x="0" y="1487606"/>
                  </a:lnTo>
                  <a:lnTo>
                    <a:pt x="136478" y="1944806"/>
                  </a:lnTo>
                  <a:lnTo>
                    <a:pt x="812042" y="2135875"/>
                  </a:lnTo>
                  <a:lnTo>
                    <a:pt x="1828800" y="2094932"/>
                  </a:lnTo>
                  <a:lnTo>
                    <a:pt x="2169994" y="1426191"/>
                  </a:lnTo>
                  <a:lnTo>
                    <a:pt x="2586251" y="1132764"/>
                  </a:lnTo>
                  <a:lnTo>
                    <a:pt x="2797791" y="341194"/>
                  </a:lnTo>
                  <a:lnTo>
                    <a:pt x="2367887" y="150126"/>
                  </a:lnTo>
                  <a:lnTo>
                    <a:pt x="1890215" y="307075"/>
                  </a:lnTo>
                  <a:lnTo>
                    <a:pt x="1064526" y="0"/>
                  </a:lnTo>
                  <a:lnTo>
                    <a:pt x="259308" y="143302"/>
                  </a:lnTo>
                  <a:close/>
                </a:path>
              </a:pathLst>
            </a:custGeom>
            <a:solidFill>
              <a:schemeClr val="accent4">
                <a:lumMod val="75000"/>
                <a:alpha val="40000"/>
              </a:schemeClr>
            </a:solidFill>
            <a:ln w="158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E2924E24-B232-4B27-9D66-C9132C060305}"/>
                </a:ext>
              </a:extLst>
            </p:cNvPr>
            <p:cNvSpPr/>
            <p:nvPr/>
          </p:nvSpPr>
          <p:spPr>
            <a:xfrm>
              <a:off x="-900608" y="91856"/>
              <a:ext cx="1584176" cy="72008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A5AE7775-261F-4A6F-BDAB-2411EFB0968D}"/>
                </a:ext>
              </a:extLst>
            </p:cNvPr>
            <p:cNvSpPr/>
            <p:nvPr/>
          </p:nvSpPr>
          <p:spPr>
            <a:xfrm>
              <a:off x="-264707" y="731537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E7695F-7598-48BD-BE3B-ECE5438C8D90}"/>
                </a:ext>
              </a:extLst>
            </p:cNvPr>
            <p:cNvSpPr/>
            <p:nvPr/>
          </p:nvSpPr>
          <p:spPr>
            <a:xfrm>
              <a:off x="-324544" y="707218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741DD0E-925B-4168-866D-72C895CE761D}"/>
                </a:ext>
              </a:extLst>
            </p:cNvPr>
            <p:cNvSpPr/>
            <p:nvPr/>
          </p:nvSpPr>
          <p:spPr>
            <a:xfrm>
              <a:off x="-900608" y="1271980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9AF1B98D-272E-4686-A9E7-A41DA7EB444F}"/>
                </a:ext>
              </a:extLst>
            </p:cNvPr>
            <p:cNvSpPr/>
            <p:nvPr/>
          </p:nvSpPr>
          <p:spPr>
            <a:xfrm>
              <a:off x="821916" y="560073"/>
              <a:ext cx="754990" cy="531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085541E-D275-4286-ADFA-94E84F5F80DC}"/>
                </a:ext>
              </a:extLst>
            </p:cNvPr>
            <p:cNvSpPr/>
            <p:nvPr/>
          </p:nvSpPr>
          <p:spPr>
            <a:xfrm>
              <a:off x="695739" y="691636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217BC1-2E2B-4562-9C4F-3146CAF47DCE}"/>
                </a:ext>
              </a:extLst>
            </p:cNvPr>
            <p:cNvSpPr/>
            <p:nvPr/>
          </p:nvSpPr>
          <p:spPr>
            <a:xfrm>
              <a:off x="640802" y="662405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06A9FD6-2A86-4D17-BD15-3543EE859DDA}"/>
                </a:ext>
              </a:extLst>
            </p:cNvPr>
            <p:cNvSpPr/>
            <p:nvPr/>
          </p:nvSpPr>
          <p:spPr>
            <a:xfrm>
              <a:off x="-39811" y="1286543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D8B81C6-5F08-40D1-B2E2-4EBB278983D2}"/>
                </a:ext>
              </a:extLst>
            </p:cNvPr>
            <p:cNvSpPr/>
            <p:nvPr/>
          </p:nvSpPr>
          <p:spPr>
            <a:xfrm>
              <a:off x="-235214" y="1276151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90F143-C754-4851-ABF9-AF07FB020BBD}"/>
                </a:ext>
              </a:extLst>
            </p:cNvPr>
            <p:cNvSpPr/>
            <p:nvPr/>
          </p:nvSpPr>
          <p:spPr>
            <a:xfrm>
              <a:off x="-295051" y="1237838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B393701-0068-45E6-A5F9-90537D50ED13}"/>
                </a:ext>
              </a:extLst>
            </p:cNvPr>
            <p:cNvSpPr/>
            <p:nvPr/>
          </p:nvSpPr>
          <p:spPr>
            <a:xfrm>
              <a:off x="2385414" y="204944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E5C0838-6A9F-4773-B292-9B41E4A7EB19}"/>
                </a:ext>
              </a:extLst>
            </p:cNvPr>
            <p:cNvSpPr/>
            <p:nvPr/>
          </p:nvSpPr>
          <p:spPr>
            <a:xfrm>
              <a:off x="3246211" y="219507"/>
              <a:ext cx="800960" cy="5924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0A253C1-F177-493C-B0E9-F5B669D015CD}"/>
                </a:ext>
              </a:extLst>
            </p:cNvPr>
            <p:cNvSpPr/>
            <p:nvPr/>
          </p:nvSpPr>
          <p:spPr>
            <a:xfrm>
              <a:off x="3081134" y="636178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323021-55E5-4E28-9536-393E745EBEA5}"/>
                </a:ext>
              </a:extLst>
            </p:cNvPr>
            <p:cNvSpPr/>
            <p:nvPr/>
          </p:nvSpPr>
          <p:spPr>
            <a:xfrm>
              <a:off x="3021297" y="597865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CO</a:t>
              </a: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17E93413-B8C2-4BEB-879E-F484DE5DF067}"/>
                </a:ext>
              </a:extLst>
            </p:cNvPr>
            <p:cNvSpPr/>
            <p:nvPr/>
          </p:nvSpPr>
          <p:spPr>
            <a:xfrm>
              <a:off x="3369166" y="1238390"/>
              <a:ext cx="754990" cy="531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FF5B2EA0-179B-4A2B-92F1-EFB61E030DFE}"/>
                </a:ext>
              </a:extLst>
            </p:cNvPr>
            <p:cNvSpPr/>
            <p:nvPr/>
          </p:nvSpPr>
          <p:spPr>
            <a:xfrm>
              <a:off x="3242989" y="1369953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CFE26F-0976-4DEB-938C-D12E86340520}"/>
                </a:ext>
              </a:extLst>
            </p:cNvPr>
            <p:cNvSpPr/>
            <p:nvPr/>
          </p:nvSpPr>
          <p:spPr>
            <a:xfrm>
              <a:off x="3188052" y="1340722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EF352A-0F58-45A6-A2F7-52312D027E05}"/>
                </a:ext>
              </a:extLst>
            </p:cNvPr>
            <p:cNvSpPr/>
            <p:nvPr/>
          </p:nvSpPr>
          <p:spPr>
            <a:xfrm>
              <a:off x="665450" y="254112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100" dirty="0"/>
                <a:t>Urban area</a:t>
              </a:r>
            </a:p>
          </p:txBody>
        </p: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059953DD-A258-45B5-AEAC-527746D0FB95}"/>
                </a:ext>
              </a:extLst>
            </p:cNvPr>
            <p:cNvSpPr/>
            <p:nvPr/>
          </p:nvSpPr>
          <p:spPr>
            <a:xfrm>
              <a:off x="1325998" y="1852742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3E6EF0-3E3C-48F8-A70A-3B6E9F5F4FF3}"/>
                </a:ext>
              </a:extLst>
            </p:cNvPr>
            <p:cNvSpPr/>
            <p:nvPr/>
          </p:nvSpPr>
          <p:spPr>
            <a:xfrm>
              <a:off x="1259632" y="1821599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MO</a:t>
              </a: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D23EB9BF-6767-4A64-880F-54F83F11B3D0}"/>
                </a:ext>
              </a:extLst>
            </p:cNvPr>
            <p:cNvSpPr/>
            <p:nvPr/>
          </p:nvSpPr>
          <p:spPr>
            <a:xfrm>
              <a:off x="-635805" y="751083"/>
              <a:ext cx="81910" cy="518615"/>
            </a:xfrm>
            <a:custGeom>
              <a:avLst/>
              <a:gdLst>
                <a:gd name="connsiteX0" fmla="*/ 75087 w 81910"/>
                <a:gd name="connsiteY0" fmla="*/ 518615 h 518615"/>
                <a:gd name="connsiteX1" fmla="*/ 24 w 81910"/>
                <a:gd name="connsiteY1" fmla="*/ 225189 h 518615"/>
                <a:gd name="connsiteX2" fmla="*/ 81910 w 81910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0" h="518615">
                  <a:moveTo>
                    <a:pt x="75087" y="518615"/>
                  </a:moveTo>
                  <a:cubicBezTo>
                    <a:pt x="36987" y="415120"/>
                    <a:pt x="-1113" y="311625"/>
                    <a:pt x="24" y="225189"/>
                  </a:cubicBezTo>
                  <a:cubicBezTo>
                    <a:pt x="1161" y="138753"/>
                    <a:pt x="41535" y="69376"/>
                    <a:pt x="8191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DB89C18C-A4E8-4655-B292-4EA9E13B9D95}"/>
                </a:ext>
              </a:extLst>
            </p:cNvPr>
            <p:cNvSpPr/>
            <p:nvPr/>
          </p:nvSpPr>
          <p:spPr>
            <a:xfrm>
              <a:off x="674404" y="466885"/>
              <a:ext cx="416257" cy="113601"/>
            </a:xfrm>
            <a:custGeom>
              <a:avLst/>
              <a:gdLst>
                <a:gd name="connsiteX0" fmla="*/ 0 w 416257"/>
                <a:gd name="connsiteY0" fmla="*/ 31715 h 113601"/>
                <a:gd name="connsiteX1" fmla="*/ 238836 w 416257"/>
                <a:gd name="connsiteY1" fmla="*/ 4419 h 113601"/>
                <a:gd name="connsiteX2" fmla="*/ 416257 w 416257"/>
                <a:gd name="connsiteY2" fmla="*/ 113601 h 11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6257" h="113601">
                  <a:moveTo>
                    <a:pt x="0" y="31715"/>
                  </a:moveTo>
                  <a:cubicBezTo>
                    <a:pt x="84730" y="11243"/>
                    <a:pt x="169460" y="-9229"/>
                    <a:pt x="238836" y="4419"/>
                  </a:cubicBezTo>
                  <a:cubicBezTo>
                    <a:pt x="308212" y="18067"/>
                    <a:pt x="362234" y="65834"/>
                    <a:pt x="416257" y="113601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3E3AD09D-127A-4499-928C-363701D37243}"/>
                </a:ext>
              </a:extLst>
            </p:cNvPr>
            <p:cNvSpPr/>
            <p:nvPr/>
          </p:nvSpPr>
          <p:spPr>
            <a:xfrm>
              <a:off x="360669" y="582996"/>
              <a:ext cx="607162" cy="700350"/>
            </a:xfrm>
            <a:custGeom>
              <a:avLst/>
              <a:gdLst>
                <a:gd name="connsiteX0" fmla="*/ 40780 w 607162"/>
                <a:gd name="connsiteY0" fmla="*/ 700350 h 700350"/>
                <a:gd name="connsiteX1" fmla="*/ 33956 w 607162"/>
                <a:gd name="connsiteY1" fmla="*/ 304565 h 700350"/>
                <a:gd name="connsiteX2" fmla="*/ 409269 w 607162"/>
                <a:gd name="connsiteY2" fmla="*/ 24786 h 700350"/>
                <a:gd name="connsiteX3" fmla="*/ 607162 w 607162"/>
                <a:gd name="connsiteY3" fmla="*/ 31610 h 7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7162" h="700350">
                  <a:moveTo>
                    <a:pt x="40780" y="700350"/>
                  </a:moveTo>
                  <a:cubicBezTo>
                    <a:pt x="6660" y="558754"/>
                    <a:pt x="-27459" y="417159"/>
                    <a:pt x="33956" y="304565"/>
                  </a:cubicBezTo>
                  <a:cubicBezTo>
                    <a:pt x="95371" y="191971"/>
                    <a:pt x="313735" y="70278"/>
                    <a:pt x="409269" y="24786"/>
                  </a:cubicBezTo>
                  <a:cubicBezTo>
                    <a:pt x="504803" y="-20706"/>
                    <a:pt x="555982" y="5452"/>
                    <a:pt x="607162" y="3161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D4C8675-59E2-42C3-8C26-EE4AC96C5E5F}"/>
                </a:ext>
              </a:extLst>
            </p:cNvPr>
            <p:cNvSpPr/>
            <p:nvPr/>
          </p:nvSpPr>
          <p:spPr>
            <a:xfrm>
              <a:off x="2898010" y="1798291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100" dirty="0"/>
                <a:t>Urban area</a:t>
              </a:r>
            </a:p>
          </p:txBody>
        </p:sp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17E62E92-E270-4F76-B80D-41F5BCFF4954}"/>
                </a:ext>
              </a:extLst>
            </p:cNvPr>
            <p:cNvSpPr/>
            <p:nvPr/>
          </p:nvSpPr>
          <p:spPr>
            <a:xfrm>
              <a:off x="1967163" y="1183684"/>
              <a:ext cx="288032" cy="203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12A35F3-F5E2-4C9B-9EF1-987565E07045}"/>
                </a:ext>
              </a:extLst>
            </p:cNvPr>
            <p:cNvSpPr/>
            <p:nvPr/>
          </p:nvSpPr>
          <p:spPr>
            <a:xfrm>
              <a:off x="1926345" y="1152541"/>
              <a:ext cx="40770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SO</a:t>
              </a:r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1184CA92-77D0-4E2F-A9E2-014374A05C2B}"/>
                </a:ext>
              </a:extLst>
            </p:cNvPr>
            <p:cNvSpPr/>
            <p:nvPr/>
          </p:nvSpPr>
          <p:spPr>
            <a:xfrm>
              <a:off x="638764" y="893992"/>
              <a:ext cx="682676" cy="1139329"/>
            </a:xfrm>
            <a:custGeom>
              <a:avLst/>
              <a:gdLst>
                <a:gd name="connsiteX0" fmla="*/ 95823 w 682676"/>
                <a:gd name="connsiteY0" fmla="*/ 0 h 1139329"/>
                <a:gd name="connsiteX1" fmla="*/ 288 w 682676"/>
                <a:gd name="connsiteY1" fmla="*/ 116006 h 1139329"/>
                <a:gd name="connsiteX2" fmla="*/ 123118 w 682676"/>
                <a:gd name="connsiteY2" fmla="*/ 368489 h 1139329"/>
                <a:gd name="connsiteX3" fmla="*/ 245948 w 682676"/>
                <a:gd name="connsiteY3" fmla="*/ 661916 h 1139329"/>
                <a:gd name="connsiteX4" fmla="*/ 437017 w 682676"/>
                <a:gd name="connsiteY4" fmla="*/ 764274 h 1139329"/>
                <a:gd name="connsiteX5" fmla="*/ 341482 w 682676"/>
                <a:gd name="connsiteY5" fmla="*/ 1119116 h 1139329"/>
                <a:gd name="connsiteX6" fmla="*/ 682676 w 682676"/>
                <a:gd name="connsiteY6" fmla="*/ 1064525 h 113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676" h="1139329">
                  <a:moveTo>
                    <a:pt x="95823" y="0"/>
                  </a:moveTo>
                  <a:cubicBezTo>
                    <a:pt x="45781" y="27295"/>
                    <a:pt x="-4261" y="54591"/>
                    <a:pt x="288" y="116006"/>
                  </a:cubicBezTo>
                  <a:cubicBezTo>
                    <a:pt x="4837" y="177421"/>
                    <a:pt x="82175" y="277504"/>
                    <a:pt x="123118" y="368489"/>
                  </a:cubicBezTo>
                  <a:cubicBezTo>
                    <a:pt x="164061" y="459474"/>
                    <a:pt x="193632" y="595952"/>
                    <a:pt x="245948" y="661916"/>
                  </a:cubicBezTo>
                  <a:cubicBezTo>
                    <a:pt x="298264" y="727880"/>
                    <a:pt x="421095" y="688074"/>
                    <a:pt x="437017" y="764274"/>
                  </a:cubicBezTo>
                  <a:cubicBezTo>
                    <a:pt x="452939" y="840474"/>
                    <a:pt x="300539" y="1069074"/>
                    <a:pt x="341482" y="1119116"/>
                  </a:cubicBezTo>
                  <a:cubicBezTo>
                    <a:pt x="382425" y="1169158"/>
                    <a:pt x="532550" y="1116841"/>
                    <a:pt x="682676" y="106452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E42215F6-B0E3-4D97-BF5A-E8AB371B8098}"/>
                </a:ext>
              </a:extLst>
            </p:cNvPr>
            <p:cNvSpPr/>
            <p:nvPr/>
          </p:nvSpPr>
          <p:spPr>
            <a:xfrm>
              <a:off x="1628515" y="1265747"/>
              <a:ext cx="744084" cy="707958"/>
            </a:xfrm>
            <a:custGeom>
              <a:avLst/>
              <a:gdLst>
                <a:gd name="connsiteX0" fmla="*/ 0 w 744084"/>
                <a:gd name="connsiteY0" fmla="*/ 679122 h 707958"/>
                <a:gd name="connsiteX1" fmla="*/ 218364 w 744084"/>
                <a:gd name="connsiteY1" fmla="*/ 706418 h 707958"/>
                <a:gd name="connsiteX2" fmla="*/ 716507 w 744084"/>
                <a:gd name="connsiteY2" fmla="*/ 638179 h 707958"/>
                <a:gd name="connsiteX3" fmla="*/ 627797 w 744084"/>
                <a:gd name="connsiteY3" fmla="*/ 372048 h 707958"/>
                <a:gd name="connsiteX4" fmla="*/ 191069 w 744084"/>
                <a:gd name="connsiteY4" fmla="*/ 269689 h 707958"/>
                <a:gd name="connsiteX5" fmla="*/ 143301 w 744084"/>
                <a:gd name="connsiteY5" fmla="*/ 30854 h 707958"/>
                <a:gd name="connsiteX6" fmla="*/ 334370 w 744084"/>
                <a:gd name="connsiteY6" fmla="*/ 10382 h 70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4084" h="707958">
                  <a:moveTo>
                    <a:pt x="0" y="679122"/>
                  </a:moveTo>
                  <a:cubicBezTo>
                    <a:pt x="49473" y="696182"/>
                    <a:pt x="98946" y="713242"/>
                    <a:pt x="218364" y="706418"/>
                  </a:cubicBezTo>
                  <a:cubicBezTo>
                    <a:pt x="337782" y="699594"/>
                    <a:pt x="648268" y="693907"/>
                    <a:pt x="716507" y="638179"/>
                  </a:cubicBezTo>
                  <a:cubicBezTo>
                    <a:pt x="784746" y="582451"/>
                    <a:pt x="715370" y="433463"/>
                    <a:pt x="627797" y="372048"/>
                  </a:cubicBezTo>
                  <a:cubicBezTo>
                    <a:pt x="540224" y="310633"/>
                    <a:pt x="271818" y="326555"/>
                    <a:pt x="191069" y="269689"/>
                  </a:cubicBezTo>
                  <a:cubicBezTo>
                    <a:pt x="110320" y="212823"/>
                    <a:pt x="119418" y="74072"/>
                    <a:pt x="143301" y="30854"/>
                  </a:cubicBezTo>
                  <a:cubicBezTo>
                    <a:pt x="167184" y="-12364"/>
                    <a:pt x="250777" y="-991"/>
                    <a:pt x="334370" y="1038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B1E17A0E-D2EF-48DC-81CA-69FDCE7FDD47}"/>
                </a:ext>
              </a:extLst>
            </p:cNvPr>
            <p:cNvSpPr/>
            <p:nvPr/>
          </p:nvSpPr>
          <p:spPr>
            <a:xfrm>
              <a:off x="2256312" y="784810"/>
              <a:ext cx="825689" cy="491319"/>
            </a:xfrm>
            <a:custGeom>
              <a:avLst/>
              <a:gdLst>
                <a:gd name="connsiteX0" fmla="*/ 0 w 825689"/>
                <a:gd name="connsiteY0" fmla="*/ 491319 h 491319"/>
                <a:gd name="connsiteX1" fmla="*/ 354842 w 825689"/>
                <a:gd name="connsiteY1" fmla="*/ 450376 h 491319"/>
                <a:gd name="connsiteX2" fmla="*/ 464024 w 825689"/>
                <a:gd name="connsiteY2" fmla="*/ 334370 h 491319"/>
                <a:gd name="connsiteX3" fmla="*/ 661916 w 825689"/>
                <a:gd name="connsiteY3" fmla="*/ 150125 h 491319"/>
                <a:gd name="connsiteX4" fmla="*/ 825689 w 825689"/>
                <a:gd name="connsiteY4" fmla="*/ 0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689" h="491319">
                  <a:moveTo>
                    <a:pt x="0" y="491319"/>
                  </a:moveTo>
                  <a:cubicBezTo>
                    <a:pt x="138752" y="483926"/>
                    <a:pt x="277505" y="476534"/>
                    <a:pt x="354842" y="450376"/>
                  </a:cubicBezTo>
                  <a:cubicBezTo>
                    <a:pt x="432179" y="424218"/>
                    <a:pt x="412845" y="384412"/>
                    <a:pt x="464024" y="334370"/>
                  </a:cubicBezTo>
                  <a:cubicBezTo>
                    <a:pt x="515203" y="284328"/>
                    <a:pt x="661916" y="150125"/>
                    <a:pt x="661916" y="150125"/>
                  </a:cubicBezTo>
                  <a:lnTo>
                    <a:pt x="825689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id="{C08F6588-08F3-405D-9612-B8EE2B05BB6E}"/>
                </a:ext>
              </a:extLst>
            </p:cNvPr>
            <p:cNvSpPr/>
            <p:nvPr/>
          </p:nvSpPr>
          <p:spPr>
            <a:xfrm>
              <a:off x="3619053" y="812105"/>
              <a:ext cx="118041" cy="429905"/>
            </a:xfrm>
            <a:custGeom>
              <a:avLst/>
              <a:gdLst>
                <a:gd name="connsiteX0" fmla="*/ 118041 w 118041"/>
                <a:gd name="connsiteY0" fmla="*/ 429905 h 429905"/>
                <a:gd name="connsiteX1" fmla="*/ 15683 w 118041"/>
                <a:gd name="connsiteY1" fmla="*/ 238836 h 429905"/>
                <a:gd name="connsiteX2" fmla="*/ 2035 w 118041"/>
                <a:gd name="connsiteY2" fmla="*/ 0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041" h="429905">
                  <a:moveTo>
                    <a:pt x="118041" y="429905"/>
                  </a:moveTo>
                  <a:cubicBezTo>
                    <a:pt x="76529" y="370196"/>
                    <a:pt x="35017" y="310487"/>
                    <a:pt x="15683" y="238836"/>
                  </a:cubicBezTo>
                  <a:cubicBezTo>
                    <a:pt x="-3651" y="167185"/>
                    <a:pt x="-808" y="83592"/>
                    <a:pt x="2035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06" name="Espace réservé du texte 7">
            <a:extLst>
              <a:ext uri="{FF2B5EF4-FFF2-40B4-BE49-F238E27FC236}">
                <a16:creationId xmlns:a16="http://schemas.microsoft.com/office/drawing/2014/main" id="{77903CD1-4AA4-417E-BD7B-FACBFA46002A}"/>
              </a:ext>
            </a:extLst>
          </p:cNvPr>
          <p:cNvSpPr txBox="1">
            <a:spLocks/>
          </p:cNvSpPr>
          <p:nvPr/>
        </p:nvSpPr>
        <p:spPr bwMode="gray">
          <a:xfrm>
            <a:off x="147560" y="2927451"/>
            <a:ext cx="2966289" cy="1247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100" u="sng" dirty="0"/>
              <a:t>FTTA : Transportation layer</a:t>
            </a:r>
          </a:p>
          <a:p>
            <a:pPr lvl="1"/>
            <a:r>
              <a:rPr lang="fr-FR" sz="1100" dirty="0"/>
              <a:t>Network </a:t>
            </a:r>
            <a:r>
              <a:rPr lang="fr-FR" sz="1100" dirty="0" err="1"/>
              <a:t>routing</a:t>
            </a:r>
            <a:r>
              <a:rPr lang="fr-FR" sz="1100" dirty="0"/>
              <a:t> </a:t>
            </a:r>
            <a:r>
              <a:rPr lang="fr-FR" sz="1100" dirty="0" err="1"/>
              <a:t>between</a:t>
            </a:r>
            <a:r>
              <a:rPr lang="fr-FR" sz="1100" dirty="0"/>
              <a:t> </a:t>
            </a:r>
            <a:r>
              <a:rPr lang="fr-FR" sz="1100" dirty="0" err="1"/>
              <a:t>anchors</a:t>
            </a:r>
            <a:endParaRPr lang="fr-FR" sz="1100" dirty="0"/>
          </a:p>
          <a:p>
            <a:pPr lvl="2"/>
            <a:r>
              <a:rPr lang="fr-FR" sz="1000" dirty="0" err="1"/>
              <a:t>Interloops</a:t>
            </a:r>
            <a:r>
              <a:rPr lang="fr-FR" sz="1000" dirty="0"/>
              <a:t> links and </a:t>
            </a:r>
            <a:r>
              <a:rPr lang="fr-FR" sz="1000" dirty="0" err="1"/>
              <a:t>loops</a:t>
            </a:r>
            <a:endParaRPr lang="fr-FR" sz="1000" dirty="0"/>
          </a:p>
          <a:p>
            <a:pPr lvl="2"/>
            <a:r>
              <a:rPr lang="fr-FR" sz="1000" dirty="0" err="1"/>
              <a:t>Intercity</a:t>
            </a:r>
            <a:r>
              <a:rPr lang="fr-FR" sz="1000" dirty="0"/>
              <a:t> (</a:t>
            </a:r>
            <a:r>
              <a:rPr lang="fr-FR" sz="1000" dirty="0" err="1"/>
              <a:t>inc.</a:t>
            </a:r>
            <a:r>
              <a:rPr lang="fr-FR" sz="1000" dirty="0"/>
              <a:t> amplification)</a:t>
            </a:r>
          </a:p>
          <a:p>
            <a:pPr lvl="2"/>
            <a:r>
              <a:rPr lang="fr-FR" sz="1000" dirty="0" err="1"/>
              <a:t>Dark</a:t>
            </a:r>
            <a:r>
              <a:rPr lang="fr-FR" sz="1000" dirty="0"/>
              <a:t> </a:t>
            </a:r>
            <a:r>
              <a:rPr lang="fr-FR" sz="1000" dirty="0" err="1"/>
              <a:t>fiber</a:t>
            </a:r>
            <a:r>
              <a:rPr lang="fr-FR" sz="1000" dirty="0"/>
              <a:t> </a:t>
            </a:r>
            <a:r>
              <a:rPr lang="fr-FR" sz="1000" dirty="0" err="1"/>
              <a:t>access</a:t>
            </a:r>
            <a:endParaRPr lang="fr-FR" sz="1000" dirty="0"/>
          </a:p>
          <a:p>
            <a:pPr lvl="1"/>
            <a:endParaRPr lang="fr-FR" sz="1100" dirty="0"/>
          </a:p>
          <a:p>
            <a:pPr lvl="1"/>
            <a:endParaRPr lang="fr-FR" sz="1000" dirty="0"/>
          </a:p>
          <a:p>
            <a:pPr lvl="3"/>
            <a:endParaRPr lang="fr-FR" sz="900" dirty="0"/>
          </a:p>
        </p:txBody>
      </p:sp>
      <p:sp>
        <p:nvSpPr>
          <p:cNvPr id="207" name="Espace réservé du texte 7">
            <a:extLst>
              <a:ext uri="{FF2B5EF4-FFF2-40B4-BE49-F238E27FC236}">
                <a16:creationId xmlns:a16="http://schemas.microsoft.com/office/drawing/2014/main" id="{2685D38C-67E6-4995-BB75-C5E455D38655}"/>
              </a:ext>
            </a:extLst>
          </p:cNvPr>
          <p:cNvSpPr txBox="1">
            <a:spLocks/>
          </p:cNvSpPr>
          <p:nvPr/>
        </p:nvSpPr>
        <p:spPr bwMode="gray">
          <a:xfrm>
            <a:off x="185089" y="3835304"/>
            <a:ext cx="2966289" cy="5366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100" u="sng" dirty="0"/>
              <a:t>FTTA : Backbone / </a:t>
            </a:r>
            <a:r>
              <a:rPr lang="fr-FR" sz="1100" u="sng" dirty="0" err="1"/>
              <a:t>Core</a:t>
            </a:r>
            <a:r>
              <a:rPr lang="fr-FR" sz="1100" u="sng" dirty="0"/>
              <a:t> </a:t>
            </a:r>
          </a:p>
          <a:p>
            <a:pPr lvl="1"/>
            <a:r>
              <a:rPr lang="fr-FR" sz="1100" dirty="0"/>
              <a:t>Trafic </a:t>
            </a:r>
            <a:r>
              <a:rPr lang="fr-FR" sz="1100" dirty="0" err="1"/>
              <a:t>routing</a:t>
            </a:r>
            <a:r>
              <a:rPr lang="fr-FR" sz="1100" dirty="0"/>
              <a:t> </a:t>
            </a:r>
            <a:r>
              <a:rPr lang="fr-FR" sz="1100" dirty="0" err="1"/>
              <a:t>within</a:t>
            </a:r>
            <a:r>
              <a:rPr lang="fr-FR" sz="1100" dirty="0"/>
              <a:t> the network</a:t>
            </a:r>
            <a:endParaRPr lang="fr-FR" sz="1000" dirty="0"/>
          </a:p>
          <a:p>
            <a:pPr lvl="3"/>
            <a:endParaRPr lang="fr-FR" sz="900" dirty="0"/>
          </a:p>
        </p:txBody>
      </p:sp>
      <p:sp>
        <p:nvSpPr>
          <p:cNvPr id="208" name="Espace réservé du texte 7">
            <a:extLst>
              <a:ext uri="{FF2B5EF4-FFF2-40B4-BE49-F238E27FC236}">
                <a16:creationId xmlns:a16="http://schemas.microsoft.com/office/drawing/2014/main" id="{18663EDC-6488-4498-A0AC-885DF4B0D65C}"/>
              </a:ext>
            </a:extLst>
          </p:cNvPr>
          <p:cNvSpPr txBox="1">
            <a:spLocks/>
          </p:cNvSpPr>
          <p:nvPr/>
        </p:nvSpPr>
        <p:spPr bwMode="gray">
          <a:xfrm>
            <a:off x="162848" y="1028281"/>
            <a:ext cx="3111285" cy="362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400" dirty="0"/>
              <a:t>FTTA, </a:t>
            </a:r>
            <a:r>
              <a:rPr lang="fr-FR" sz="1400" dirty="0" err="1"/>
              <a:t>optical</a:t>
            </a:r>
            <a:r>
              <a:rPr lang="fr-FR" sz="1400" dirty="0"/>
              <a:t> fibre and </a:t>
            </a:r>
            <a:r>
              <a:rPr lang="fr-FR" sz="1400" dirty="0" err="1"/>
              <a:t>anchoring</a:t>
            </a:r>
            <a:br>
              <a:rPr lang="fr-FR" sz="1400" dirty="0"/>
            </a:br>
            <a:r>
              <a:rPr lang="fr-FR" sz="1400" dirty="0"/>
              <a:t>sites </a:t>
            </a:r>
            <a:r>
              <a:rPr lang="fr-FR" sz="1400" dirty="0" err="1"/>
              <a:t>into</a:t>
            </a:r>
            <a:r>
              <a:rPr lang="fr-FR" sz="1400" dirty="0"/>
              <a:t> 3 </a:t>
            </a:r>
            <a:r>
              <a:rPr lang="fr-FR" sz="1400" dirty="0" err="1"/>
              <a:t>layers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28413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6246250" cy="3710434"/>
          </a:xfrm>
        </p:spPr>
        <p:txBody>
          <a:bodyPr/>
          <a:lstStyle/>
          <a:p>
            <a:r>
              <a:rPr lang="en-GB" dirty="0"/>
              <a:t>A combination of loops and links</a:t>
            </a:r>
          </a:p>
          <a:p>
            <a:pPr lvl="1"/>
            <a:r>
              <a:rPr lang="en-GB" dirty="0"/>
              <a:t>A set of loops in the main cities</a:t>
            </a:r>
          </a:p>
          <a:p>
            <a:pPr lvl="1"/>
            <a:r>
              <a:rPr lang="en-GB" dirty="0"/>
              <a:t>A set of intercity links to connect them all</a:t>
            </a:r>
          </a:p>
          <a:p>
            <a:pPr lvl="1"/>
            <a:endParaRPr lang="en-GB" dirty="0"/>
          </a:p>
          <a:p>
            <a:r>
              <a:rPr lang="en-GB" dirty="0"/>
              <a:t>The quality of FTTA design</a:t>
            </a:r>
          </a:p>
          <a:p>
            <a:pPr lvl="1"/>
            <a:r>
              <a:rPr lang="en-GB" dirty="0"/>
              <a:t>Setting the correct number of anchoring points</a:t>
            </a:r>
          </a:p>
          <a:p>
            <a:pPr lvl="1"/>
            <a:r>
              <a:rPr lang="en-GB" dirty="0"/>
              <a:t>Covering the areas with high potential of sites to connect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Offering the possibility to create loops between the cities</a:t>
            </a:r>
            <a:br>
              <a:rPr lang="en-GB" dirty="0"/>
            </a:br>
            <a:r>
              <a:rPr lang="en-GB" dirty="0"/>
              <a:t>to secure the connections even though some links would</a:t>
            </a:r>
            <a:br>
              <a:rPr lang="en-GB" dirty="0"/>
            </a:br>
            <a:r>
              <a:rPr lang="en-GB" dirty="0"/>
              <a:t>be broken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Providing opportunities for future extension by</a:t>
            </a:r>
          </a:p>
          <a:p>
            <a:pPr lvl="2"/>
            <a:r>
              <a:rPr lang="en-GB" dirty="0"/>
              <a:t>Adding loops in dedicated areas (cities not addressed at first)</a:t>
            </a:r>
          </a:p>
          <a:p>
            <a:pPr lvl="2"/>
            <a:r>
              <a:rPr lang="en-GB" dirty="0"/>
              <a:t>Adding links to make the network even more dense</a:t>
            </a:r>
          </a:p>
          <a:p>
            <a:pPr lvl="2"/>
            <a:r>
              <a:rPr lang="en-GB" dirty="0"/>
              <a:t>Connecting other types of network on interconnection gates</a:t>
            </a:r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A national coverage example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A67F86-C096-452D-8F11-A0FACE86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040973"/>
            <a:ext cx="3434841" cy="33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36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FTTA anchoring sites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48D1922-E91C-4CEE-9316-4E4EDE0A7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1131590"/>
            <a:ext cx="8280000" cy="3494410"/>
          </a:xfrm>
        </p:spPr>
        <p:txBody>
          <a:bodyPr/>
          <a:lstStyle/>
          <a:p>
            <a:r>
              <a:rPr lang="en-GB" dirty="0"/>
              <a:t>Small Office</a:t>
            </a:r>
          </a:p>
          <a:p>
            <a:pPr lvl="1"/>
            <a:r>
              <a:rPr lang="en-GB" dirty="0"/>
              <a:t>Also called ILA for some operators</a:t>
            </a:r>
          </a:p>
          <a:p>
            <a:pPr lvl="1"/>
            <a:r>
              <a:rPr lang="en-GB" dirty="0"/>
              <a:t>Main operation is to amplify the signal over long haul link (no SO on dense areas)</a:t>
            </a:r>
          </a:p>
          <a:p>
            <a:pPr lvl="1"/>
            <a:endParaRPr lang="en-GB" dirty="0"/>
          </a:p>
          <a:p>
            <a:r>
              <a:rPr lang="en-GB" dirty="0"/>
              <a:t>Metropolitan Offices</a:t>
            </a:r>
          </a:p>
          <a:p>
            <a:pPr lvl="1"/>
            <a:r>
              <a:rPr lang="en-GB" dirty="0"/>
              <a:t>Sites mainly focus on collection and transportation requirement</a:t>
            </a:r>
          </a:p>
          <a:p>
            <a:pPr lvl="1"/>
            <a:r>
              <a:rPr lang="en-GB" dirty="0"/>
              <a:t>Mainly located on loops of dense areas (</a:t>
            </a:r>
            <a:r>
              <a:rPr lang="en-GB" dirty="0" err="1"/>
              <a:t>inc.</a:t>
            </a:r>
            <a:r>
              <a:rPr lang="en-GB" dirty="0"/>
              <a:t> cities and places where collecting traffic is required)</a:t>
            </a:r>
          </a:p>
          <a:p>
            <a:pPr lvl="1"/>
            <a:r>
              <a:rPr lang="en-GB" dirty="0"/>
              <a:t>Embed</a:t>
            </a:r>
          </a:p>
          <a:p>
            <a:pPr lvl="2"/>
            <a:r>
              <a:rPr lang="en-GB" dirty="0"/>
              <a:t>Collecting </a:t>
            </a:r>
            <a:r>
              <a:rPr lang="en-GB" dirty="0" err="1"/>
              <a:t>equipements</a:t>
            </a:r>
            <a:endParaRPr lang="en-GB" dirty="0"/>
          </a:p>
          <a:p>
            <a:pPr lvl="2"/>
            <a:r>
              <a:rPr lang="en-GB" dirty="0"/>
              <a:t>WDM </a:t>
            </a:r>
            <a:r>
              <a:rPr lang="en-GB" dirty="0" err="1"/>
              <a:t>equipments</a:t>
            </a:r>
            <a:r>
              <a:rPr lang="en-GB" dirty="0"/>
              <a:t> for aggregation and transportation</a:t>
            </a:r>
          </a:p>
          <a:p>
            <a:endParaRPr lang="en-GB" dirty="0"/>
          </a:p>
          <a:p>
            <a:r>
              <a:rPr lang="en-GB" dirty="0"/>
              <a:t>Central offices</a:t>
            </a:r>
          </a:p>
          <a:p>
            <a:pPr lvl="1"/>
            <a:r>
              <a:rPr lang="en-GB" dirty="0"/>
              <a:t>All that a MO is offering</a:t>
            </a:r>
          </a:p>
          <a:p>
            <a:pPr lvl="1"/>
            <a:r>
              <a:rPr lang="en-GB" dirty="0"/>
              <a:t>Additionally the offer services and core network access</a:t>
            </a:r>
          </a:p>
          <a:p>
            <a:pPr lvl="1"/>
            <a:r>
              <a:rPr lang="en-GB" dirty="0"/>
              <a:t>Highly secure sites (some are of vital importance for the overall network)</a:t>
            </a:r>
          </a:p>
          <a:p>
            <a:pPr lvl="1"/>
            <a:r>
              <a:rPr lang="en-GB" dirty="0"/>
              <a:t>Secure by split between different and isolated parts of a building</a:t>
            </a:r>
          </a:p>
        </p:txBody>
      </p:sp>
    </p:spTree>
    <p:extLst>
      <p:ext uri="{BB962C8B-B14F-4D97-AF65-F5344CB8AC3E}">
        <p14:creationId xmlns:p14="http://schemas.microsoft.com/office/powerpoint/2010/main" val="829265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Long </a:t>
            </a:r>
            <a:r>
              <a:rPr lang="fr-FR" dirty="0" err="1"/>
              <a:t>haul</a:t>
            </a:r>
            <a:r>
              <a:rPr lang="fr-FR" dirty="0"/>
              <a:t> connections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submarine</a:t>
            </a:r>
            <a:r>
              <a:rPr lang="fr-FR" dirty="0"/>
              <a:t> </a:t>
            </a:r>
            <a:r>
              <a:rPr lang="fr-FR" dirty="0" err="1"/>
              <a:t>cables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0531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31590"/>
            <a:ext cx="5742194" cy="3494410"/>
          </a:xfrm>
        </p:spPr>
        <p:txBody>
          <a:bodyPr/>
          <a:lstStyle/>
          <a:p>
            <a:r>
              <a:rPr lang="en-GB" dirty="0"/>
              <a:t>The need</a:t>
            </a:r>
          </a:p>
          <a:p>
            <a:pPr lvl="1"/>
            <a:r>
              <a:rPr lang="en-GB" dirty="0"/>
              <a:t>Security</a:t>
            </a:r>
          </a:p>
          <a:p>
            <a:pPr lvl="1"/>
            <a:r>
              <a:rPr lang="en-GB" dirty="0"/>
              <a:t>Latency</a:t>
            </a:r>
          </a:p>
          <a:p>
            <a:endParaRPr lang="en-GB" dirty="0"/>
          </a:p>
          <a:p>
            <a:r>
              <a:rPr lang="en-GB" dirty="0"/>
              <a:t>Solutions</a:t>
            </a:r>
          </a:p>
          <a:p>
            <a:pPr lvl="1"/>
            <a:r>
              <a:rPr lang="en-GB" dirty="0"/>
              <a:t>P2P</a:t>
            </a:r>
          </a:p>
          <a:p>
            <a:pPr lvl="1"/>
            <a:r>
              <a:rPr lang="en-GB" dirty="0"/>
              <a:t>Tree</a:t>
            </a:r>
          </a:p>
          <a:p>
            <a:pPr lvl="1"/>
            <a:r>
              <a:rPr lang="en-GB" dirty="0"/>
              <a:t>Loops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Long haul connections, the need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0158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2B2F5DD-FEA8-4085-9F6A-016CA51A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411510"/>
            <a:ext cx="8280000" cy="432048"/>
          </a:xfrm>
        </p:spPr>
        <p:txBody>
          <a:bodyPr/>
          <a:lstStyle/>
          <a:p>
            <a:r>
              <a:rPr lang="en-GB" dirty="0"/>
              <a:t>Very long haul connections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26229B-B31B-49EE-BF49-BD0BA7FE9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028E88-D16C-4438-A658-1BB9C611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7170" name="Picture 2" descr="Carte câbles sous-marins réseau_internet Monde">
            <a:extLst>
              <a:ext uri="{FF2B5EF4-FFF2-40B4-BE49-F238E27FC236}">
                <a16:creationId xmlns:a16="http://schemas.microsoft.com/office/drawing/2014/main" id="{9A6E0B5C-7CE4-441F-9FB0-914F29F14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45" y="900925"/>
            <a:ext cx="7668344" cy="378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218043-C693-4001-96AC-4F05AEF3AD29}"/>
              </a:ext>
            </a:extLst>
          </p:cNvPr>
          <p:cNvSpPr/>
          <p:nvPr/>
        </p:nvSpPr>
        <p:spPr>
          <a:xfrm>
            <a:off x="3058507" y="4749117"/>
            <a:ext cx="24961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hlinkClick r:id="rId3"/>
              </a:rPr>
              <a:t>https://www.submarinecablemap.com/</a:t>
            </a:r>
            <a:r>
              <a:rPr lang="en-GB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6532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31590"/>
            <a:ext cx="5742194" cy="3494410"/>
          </a:xfrm>
        </p:spPr>
        <p:txBody>
          <a:bodyPr/>
          <a:lstStyle/>
          <a:p>
            <a:r>
              <a:rPr lang="en-GB" dirty="0"/>
              <a:t>The need</a:t>
            </a:r>
          </a:p>
          <a:p>
            <a:pPr lvl="1"/>
            <a:r>
              <a:rPr lang="en-GB" dirty="0"/>
              <a:t>Mainly related to telecommunications and to connect continents</a:t>
            </a:r>
          </a:p>
          <a:p>
            <a:pPr lvl="1"/>
            <a:r>
              <a:rPr lang="en-GB" dirty="0"/>
              <a:t>At this stage, for cost and efficiency reasons, 99% of the communications are using this type of cables</a:t>
            </a:r>
          </a:p>
          <a:p>
            <a:endParaRPr lang="en-GB" dirty="0"/>
          </a:p>
          <a:p>
            <a:r>
              <a:rPr lang="en-GB" dirty="0"/>
              <a:t>Submarine / Intercontinental cables</a:t>
            </a:r>
          </a:p>
          <a:p>
            <a:pPr lvl="1"/>
            <a:r>
              <a:rPr lang="en-GB" dirty="0"/>
              <a:t>For power and telecommunications in three steps</a:t>
            </a:r>
          </a:p>
          <a:p>
            <a:pPr marL="125413" lvl="2" indent="-125413"/>
            <a:r>
              <a:rPr lang="en-GB" dirty="0"/>
              <a:t>Copper cables since 1850</a:t>
            </a:r>
          </a:p>
          <a:p>
            <a:pPr marL="431413" lvl="3" indent="-125413"/>
            <a:r>
              <a:rPr lang="en-GB" dirty="0"/>
              <a:t>A cable from France to UK</a:t>
            </a:r>
          </a:p>
          <a:p>
            <a:pPr marL="431413" lvl="3" indent="-125413"/>
            <a:r>
              <a:rPr lang="en-GB" dirty="0"/>
              <a:t>England to Ireland</a:t>
            </a:r>
          </a:p>
          <a:p>
            <a:pPr marL="431413" lvl="3" indent="-125413"/>
            <a:r>
              <a:rPr lang="en-GB" dirty="0"/>
              <a:t>Corsica to Algeria (Napoleon III)</a:t>
            </a:r>
          </a:p>
          <a:p>
            <a:pPr marL="431413" lvl="3" indent="-125413"/>
            <a:r>
              <a:rPr lang="en-GB" dirty="0"/>
              <a:t>Ireland to Canada (1858)</a:t>
            </a:r>
          </a:p>
          <a:p>
            <a:pPr marL="125413" lvl="2" indent="-125413"/>
            <a:r>
              <a:rPr lang="en-GB" dirty="0"/>
              <a:t>Coaxial cables since 1956</a:t>
            </a:r>
          </a:p>
          <a:p>
            <a:pPr marL="125413" lvl="2" indent="-125413"/>
            <a:r>
              <a:rPr lang="en-GB" dirty="0"/>
              <a:t>Optical fibre since 1988</a:t>
            </a:r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A bit of history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090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Network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telecommunication</a:t>
            </a:r>
            <a:r>
              <a:rPr lang="fr-FR" dirty="0"/>
              <a:t> networks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9992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1131590"/>
            <a:ext cx="5094122" cy="3494410"/>
          </a:xfrm>
        </p:spPr>
        <p:txBody>
          <a:bodyPr/>
          <a:lstStyle/>
          <a:p>
            <a:r>
              <a:rPr lang="en-GB" dirty="0"/>
              <a:t>Reliable cable</a:t>
            </a:r>
          </a:p>
          <a:p>
            <a:pPr lvl="1"/>
            <a:r>
              <a:rPr lang="en-GB" dirty="0"/>
              <a:t>Rigidity to prevent torsion/bending</a:t>
            </a:r>
          </a:p>
          <a:p>
            <a:pPr lvl="1"/>
            <a:r>
              <a:rPr lang="en-GB" dirty="0"/>
              <a:t>Protection to environment (animals, </a:t>
            </a:r>
            <a:r>
              <a:rPr lang="en-GB" dirty="0" err="1"/>
              <a:t>meteo</a:t>
            </a:r>
            <a:r>
              <a:rPr lang="en-GB" dirty="0"/>
              <a:t> phenomena, fishing boats…)</a:t>
            </a:r>
          </a:p>
          <a:p>
            <a:pPr lvl="1"/>
            <a:r>
              <a:rPr lang="en-GB" dirty="0"/>
              <a:t>Power can be embedded in the cable itself</a:t>
            </a:r>
          </a:p>
          <a:p>
            <a:pPr lvl="1"/>
            <a:endParaRPr lang="en-GB" dirty="0"/>
          </a:p>
          <a:p>
            <a:r>
              <a:rPr lang="en-GB" dirty="0" err="1"/>
              <a:t>Equipments</a:t>
            </a:r>
            <a:r>
              <a:rPr lang="en-GB" dirty="0"/>
              <a:t> on the way</a:t>
            </a:r>
          </a:p>
          <a:p>
            <a:pPr lvl="1"/>
            <a:r>
              <a:rPr lang="en-GB" dirty="0"/>
              <a:t>The need for amplification on the way due to the distance</a:t>
            </a:r>
          </a:p>
          <a:p>
            <a:pPr lvl="1"/>
            <a:r>
              <a:rPr lang="en-GB" dirty="0"/>
              <a:t>Active systems to be powered</a:t>
            </a:r>
          </a:p>
          <a:p>
            <a:pPr lvl="1"/>
            <a:endParaRPr lang="en-GB" dirty="0"/>
          </a:p>
          <a:p>
            <a:r>
              <a:rPr lang="en-GB" dirty="0"/>
              <a:t>Possibility to add connections/Maintenance</a:t>
            </a:r>
          </a:p>
          <a:p>
            <a:pPr lvl="1"/>
            <a:r>
              <a:rPr lang="en-GB" dirty="0"/>
              <a:t>For maintenance or exceptional diversion, cable can be removed from water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Typical case of Mediterranean cables getting along the coast waiting to be extended (to Corsica for instance)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Special characteristics cables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F373A2F-9A44-43A6-958A-E1BF7EEA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027912"/>
            <a:ext cx="3243833" cy="185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01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209B592-2C1A-4C29-8BB9-B10FADD81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9" y="987574"/>
            <a:ext cx="4014001" cy="363842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4C05709-3688-4A2E-9298-9F888D44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360040"/>
          </a:xfrm>
        </p:spPr>
        <p:txBody>
          <a:bodyPr/>
          <a:lstStyle/>
          <a:p>
            <a:r>
              <a:rPr lang="en-GB" dirty="0"/>
              <a:t>Optical fibre on top of Power Grids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01BB9F-9D58-4170-BED8-F31EF2DF2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4DF7FB-8A01-40B4-ACA3-A9CBEA85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1026" name="Picture 2" descr="Ligne haute tension mise en place d&amp;#39;un câble de garde - YouTube">
            <a:extLst>
              <a:ext uri="{FF2B5EF4-FFF2-40B4-BE49-F238E27FC236}">
                <a16:creationId xmlns:a16="http://schemas.microsoft.com/office/drawing/2014/main" id="{9F458F22-DCBD-4C94-AB44-020202553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55" y="987574"/>
            <a:ext cx="4067944" cy="22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ERIA fibres optiques | Le blog de Forma TIS">
            <a:extLst>
              <a:ext uri="{FF2B5EF4-FFF2-40B4-BE49-F238E27FC236}">
                <a16:creationId xmlns:a16="http://schemas.microsoft.com/office/drawing/2014/main" id="{2BA59453-AF4D-4E21-916F-11509F843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618" y="3363838"/>
            <a:ext cx="4088578" cy="116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4123F5-3124-4D0A-9E8A-D2C4492EC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391710"/>
            <a:ext cx="1944227" cy="27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993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FTTE and FTTO</a:t>
            </a:r>
            <a:br>
              <a:rPr lang="fr-FR" dirty="0"/>
            </a:br>
            <a:r>
              <a:rPr lang="fr-FR" dirty="0"/>
              <a:t>Services over Optical Fibre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19574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6246250" cy="3710434"/>
          </a:xfrm>
        </p:spPr>
        <p:txBody>
          <a:bodyPr/>
          <a:lstStyle/>
          <a:p>
            <a:r>
              <a:rPr lang="en-GB" dirty="0"/>
              <a:t>The requirement</a:t>
            </a:r>
          </a:p>
          <a:p>
            <a:pPr lvl="1"/>
            <a:r>
              <a:rPr lang="en-GB" dirty="0"/>
              <a:t>A peer to peer connection</a:t>
            </a:r>
          </a:p>
          <a:p>
            <a:pPr lvl="1"/>
            <a:r>
              <a:rPr lang="en-GB" dirty="0"/>
              <a:t>A fibre is aligned end to end, the operator provides equipment both sides and possibly multiplexed over the distance</a:t>
            </a:r>
          </a:p>
          <a:p>
            <a:endParaRPr lang="en-GB" dirty="0"/>
          </a:p>
          <a:p>
            <a:r>
              <a:rPr lang="en-GB" dirty="0"/>
              <a:t>Services rather than network</a:t>
            </a:r>
          </a:p>
          <a:p>
            <a:pPr lvl="1"/>
            <a:r>
              <a:rPr lang="en-GB" dirty="0"/>
              <a:t>Three solutions to offer FTTO/E</a:t>
            </a:r>
          </a:p>
          <a:p>
            <a:pPr lvl="2"/>
            <a:r>
              <a:rPr lang="en-GB" dirty="0"/>
              <a:t>Dedicated cable to reach operator network</a:t>
            </a:r>
          </a:p>
          <a:p>
            <a:pPr lvl="2"/>
            <a:r>
              <a:rPr lang="en-GB" dirty="0"/>
              <a:t>FTTH when coverage is compatible</a:t>
            </a:r>
          </a:p>
          <a:p>
            <a:pPr lvl="2"/>
            <a:r>
              <a:rPr lang="en-GB" dirty="0"/>
              <a:t>FTTA when coverage is compatible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The supporting network provide specific advantages</a:t>
            </a:r>
          </a:p>
          <a:p>
            <a:pPr lvl="2"/>
            <a:r>
              <a:rPr lang="en-GB" dirty="0"/>
              <a:t>Physical security is easy to propose on FTTA loops</a:t>
            </a:r>
          </a:p>
          <a:p>
            <a:pPr marL="125413" lvl="2" indent="-125413"/>
            <a:r>
              <a:rPr lang="en-GB" dirty="0"/>
              <a:t>FTTH offer the P2P connection and density on its coverage</a:t>
            </a:r>
            <a:br>
              <a:rPr lang="en-GB" dirty="0"/>
            </a:br>
            <a:r>
              <a:rPr lang="en-GB" dirty="0"/>
              <a:t>which means a cheap deployment</a:t>
            </a:r>
          </a:p>
          <a:p>
            <a:pPr lvl="1"/>
            <a:endParaRPr lang="en-GB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FTTO/FTTE services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12290" name="Picture 2" descr="Pourquoi choisir une fibre pro ? | Iptis">
            <a:extLst>
              <a:ext uri="{FF2B5EF4-FFF2-40B4-BE49-F238E27FC236}">
                <a16:creationId xmlns:a16="http://schemas.microsoft.com/office/drawing/2014/main" id="{D67B23AB-919A-452F-85AC-803DF6F2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019" y="2139702"/>
            <a:ext cx="3328980" cy="258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3649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BC5D4-9BAD-451B-8D48-C62E597E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8" y="915566"/>
            <a:ext cx="6246250" cy="3710434"/>
          </a:xfrm>
        </p:spPr>
        <p:txBody>
          <a:bodyPr/>
          <a:lstStyle/>
          <a:p>
            <a:r>
              <a:rPr lang="en-GB" dirty="0"/>
              <a:t>An offer available where optical fibre are </a:t>
            </a:r>
          </a:p>
          <a:p>
            <a:pPr lvl="1"/>
            <a:r>
              <a:rPr lang="en-GB" dirty="0"/>
              <a:t>A combination of</a:t>
            </a:r>
          </a:p>
          <a:p>
            <a:pPr lvl="2"/>
            <a:r>
              <a:rPr lang="en-GB" dirty="0"/>
              <a:t>FTTH</a:t>
            </a:r>
          </a:p>
          <a:p>
            <a:pPr lvl="2"/>
            <a:r>
              <a:rPr lang="en-GB" dirty="0"/>
              <a:t>FTTA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FTTH brings the coverage in dense areas (cities…)</a:t>
            </a:r>
          </a:p>
          <a:p>
            <a:pPr lvl="1"/>
            <a:r>
              <a:rPr lang="en-GB" dirty="0"/>
              <a:t>FTTA has a larger coverage, however usually requires some deployment to reach the connection point</a:t>
            </a:r>
          </a:p>
          <a:p>
            <a:pPr lvl="1"/>
            <a:endParaRPr lang="en-GB" dirty="0"/>
          </a:p>
          <a:p>
            <a:r>
              <a:rPr lang="en-GB" dirty="0"/>
              <a:t>Intersection with the wholesale</a:t>
            </a:r>
          </a:p>
          <a:p>
            <a:pPr lvl="1"/>
            <a:r>
              <a:rPr lang="en-GB" dirty="0"/>
              <a:t>Companies are willing to access the internet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They also usually have requirement for the connection to </a:t>
            </a:r>
            <a:r>
              <a:rPr lang="en-GB" dirty="0" err="1"/>
              <a:t>datacenters</a:t>
            </a:r>
            <a:endParaRPr lang="en-GB" dirty="0"/>
          </a:p>
          <a:p>
            <a:pPr lvl="1"/>
            <a:r>
              <a:rPr lang="en-GB" dirty="0"/>
              <a:t>FTTO service is possibly combined for the operators with dark fibre offers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1923BD6-9BBB-49FC-B4E8-8BEDED26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444723"/>
          </a:xfrm>
        </p:spPr>
        <p:txBody>
          <a:bodyPr/>
          <a:lstStyle/>
          <a:p>
            <a:r>
              <a:rPr lang="en-GB" dirty="0"/>
              <a:t>FTTO/FTTE coverage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9284CE-6F5B-47DE-9710-7186E8F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DB88B-5597-451B-814C-33B8A23C77C8}" type="slidenum">
              <a:rPr lang="fr-FR" smtClean="0"/>
              <a:pPr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7860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émetteur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Personnaliser le bas de page avec le menu "Insertion / En-tête et pied de page"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91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557999" y="1203598"/>
            <a:ext cx="3869985" cy="3422402"/>
          </a:xfrm>
        </p:spPr>
        <p:txBody>
          <a:bodyPr/>
          <a:lstStyle/>
          <a:p>
            <a:r>
              <a:rPr lang="fr-FR" u="sng" cap="none" dirty="0" err="1">
                <a:solidFill>
                  <a:schemeClr val="tx1"/>
                </a:solidFill>
              </a:rPr>
              <a:t>Mean</a:t>
            </a:r>
            <a:r>
              <a:rPr lang="fr-FR" cap="none" dirty="0">
                <a:solidFill>
                  <a:schemeClr val="tx1"/>
                </a:solidFill>
              </a:rPr>
              <a:t>/</a:t>
            </a:r>
            <a:r>
              <a:rPr lang="fr-FR" u="sng" cap="none" dirty="0" err="1">
                <a:solidFill>
                  <a:schemeClr val="tx1"/>
                </a:solidFill>
              </a:rPr>
              <a:t>resource</a:t>
            </a:r>
            <a:r>
              <a:rPr lang="fr-FR" cap="none" dirty="0">
                <a:solidFill>
                  <a:schemeClr val="tx1"/>
                </a:solidFill>
              </a:rPr>
              <a:t> </a:t>
            </a:r>
            <a:r>
              <a:rPr lang="fr-FR" cap="none" dirty="0" err="1">
                <a:solidFill>
                  <a:schemeClr val="tx1"/>
                </a:solidFill>
              </a:rPr>
              <a:t>giving</a:t>
            </a:r>
            <a:r>
              <a:rPr lang="fr-FR" cap="none" dirty="0">
                <a:solidFill>
                  <a:schemeClr val="tx1"/>
                </a:solidFill>
              </a:rPr>
              <a:t> an user the </a:t>
            </a:r>
            <a:r>
              <a:rPr lang="fr-FR" cap="none" dirty="0" err="1">
                <a:solidFill>
                  <a:schemeClr val="tx1"/>
                </a:solidFill>
              </a:rPr>
              <a:t>capability</a:t>
            </a:r>
            <a:r>
              <a:rPr lang="fr-FR" cap="none" dirty="0">
                <a:solidFill>
                  <a:schemeClr val="tx1"/>
                </a:solidFill>
              </a:rPr>
              <a:t> to </a:t>
            </a:r>
            <a:r>
              <a:rPr lang="fr-FR" cap="none" dirty="0" err="1">
                <a:solidFill>
                  <a:schemeClr val="tx1"/>
                </a:solidFill>
              </a:rPr>
              <a:t>access</a:t>
            </a:r>
            <a:r>
              <a:rPr lang="fr-FR" cap="none" dirty="0">
                <a:solidFill>
                  <a:schemeClr val="tx1"/>
                </a:solidFill>
              </a:rPr>
              <a:t> network services (Internet, Intranet, service </a:t>
            </a:r>
            <a:r>
              <a:rPr lang="fr-FR" cap="none" dirty="0" err="1">
                <a:solidFill>
                  <a:schemeClr val="tx1"/>
                </a:solidFill>
              </a:rPr>
              <a:t>plateforms</a:t>
            </a:r>
            <a:r>
              <a:rPr lang="fr-FR" cap="none" dirty="0">
                <a:solidFill>
                  <a:schemeClr val="tx1"/>
                </a:solidFill>
              </a:rPr>
              <a:t>)</a:t>
            </a:r>
          </a:p>
          <a:p>
            <a:endParaRPr lang="fr-FR" cap="none" dirty="0">
              <a:solidFill>
                <a:schemeClr val="tx1"/>
              </a:solidFill>
            </a:endParaRPr>
          </a:p>
          <a:p>
            <a:r>
              <a:rPr lang="fr-FR" cap="none" dirty="0">
                <a:solidFill>
                  <a:schemeClr val="tx1"/>
                </a:solidFill>
              </a:rPr>
              <a:t>Accès mobile </a:t>
            </a:r>
            <a:r>
              <a:rPr lang="fr-FR" dirty="0">
                <a:solidFill>
                  <a:schemeClr val="tx1"/>
                </a:solidFill>
              </a:rPr>
              <a:t>:</a:t>
            </a:r>
          </a:p>
          <a:p>
            <a:r>
              <a:rPr lang="fr-FR" dirty="0">
                <a:solidFill>
                  <a:schemeClr val="tx1"/>
                </a:solidFill>
              </a:rPr>
              <a:t>1G/2G/3G/4G/5G</a:t>
            </a:r>
          </a:p>
          <a:p>
            <a:r>
              <a:rPr lang="fr-FR" dirty="0" err="1">
                <a:solidFill>
                  <a:schemeClr val="tx1"/>
                </a:solidFill>
              </a:rPr>
              <a:t>Wimax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cap="none" dirty="0">
                <a:solidFill>
                  <a:schemeClr val="tx1"/>
                </a:solidFill>
              </a:rPr>
              <a:t>etc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  <a:p>
            <a:endParaRPr lang="fr-FR" cap="none" dirty="0">
              <a:solidFill>
                <a:schemeClr val="tx1"/>
              </a:solidFill>
            </a:endParaRPr>
          </a:p>
          <a:p>
            <a:r>
              <a:rPr lang="fr-FR" cap="none" dirty="0">
                <a:solidFill>
                  <a:schemeClr val="tx1"/>
                </a:solidFill>
              </a:rPr>
              <a:t>Accès fixe </a:t>
            </a:r>
            <a:r>
              <a:rPr lang="fr-FR" dirty="0">
                <a:solidFill>
                  <a:schemeClr val="tx1"/>
                </a:solidFill>
              </a:rPr>
              <a:t>:</a:t>
            </a:r>
          </a:p>
          <a:p>
            <a:r>
              <a:rPr lang="fr-FR" dirty="0">
                <a:solidFill>
                  <a:schemeClr val="tx1"/>
                </a:solidFill>
              </a:rPr>
              <a:t>RTC, RNIS</a:t>
            </a:r>
          </a:p>
          <a:p>
            <a:r>
              <a:rPr lang="fr-FR" dirty="0">
                <a:solidFill>
                  <a:schemeClr val="tx1"/>
                </a:solidFill>
              </a:rPr>
              <a:t>xDSL</a:t>
            </a:r>
          </a:p>
          <a:p>
            <a:r>
              <a:rPr lang="fr-FR" dirty="0">
                <a:solidFill>
                  <a:schemeClr val="tx1"/>
                </a:solidFill>
              </a:rPr>
              <a:t>DOCSIS</a:t>
            </a:r>
          </a:p>
          <a:p>
            <a:r>
              <a:rPr lang="fr-FR" dirty="0">
                <a:solidFill>
                  <a:schemeClr val="tx1"/>
                </a:solidFill>
              </a:rPr>
              <a:t>FTTH/GPON</a:t>
            </a:r>
          </a:p>
          <a:p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/>
              <a:t>Network/Internet </a:t>
            </a:r>
            <a:r>
              <a:rPr lang="fr-FR" dirty="0" err="1"/>
              <a:t>Acces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2" name="Picture 2" descr="Image 1 : Archeologeek : se connecter à un serveur BBS avec un modem acoustique">
            <a:extLst>
              <a:ext uri="{FF2B5EF4-FFF2-40B4-BE49-F238E27FC236}">
                <a16:creationId xmlns:a16="http://schemas.microsoft.com/office/drawing/2014/main" id="{CC28AA25-FE42-60EE-E762-54A86E7CD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999" y="2211710"/>
            <a:ext cx="4224568" cy="2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A14813EB-E896-A1C6-F88C-D12EB347A2E7}"/>
              </a:ext>
            </a:extLst>
          </p:cNvPr>
          <p:cNvSpPr txBox="1">
            <a:spLocks/>
          </p:cNvSpPr>
          <p:nvPr/>
        </p:nvSpPr>
        <p:spPr bwMode="gray">
          <a:xfrm>
            <a:off x="4716017" y="1203598"/>
            <a:ext cx="4121981" cy="34224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600" kern="1200" cap="all" baseline="0">
                <a:solidFill>
                  <a:schemeClr val="bg2"/>
                </a:solidFill>
                <a:latin typeface="Bouygues Read Medium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-12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35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u="sng" cap="none" dirty="0">
                <a:solidFill>
                  <a:schemeClr val="tx1"/>
                </a:solidFill>
              </a:rPr>
              <a:t>Le Modem acoustique</a:t>
            </a:r>
            <a:endParaRPr lang="fr-FR" cap="non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chemeClr val="tx1"/>
                </a:solidFill>
              </a:rPr>
              <a:t>Vitesse théorique de 300 bauds (~300bps)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3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idx="1"/>
          </p:nvPr>
        </p:nvSpPr>
        <p:spPr>
          <a:xfrm>
            <a:off x="557999" y="1131590"/>
            <a:ext cx="8280000" cy="3494410"/>
          </a:xfrm>
        </p:spPr>
        <p:txBody>
          <a:bodyPr/>
          <a:lstStyle/>
          <a:p>
            <a:r>
              <a:rPr lang="fr-FR" sz="1400" u="sng" cap="none" dirty="0">
                <a:solidFill>
                  <a:schemeClr val="tx1"/>
                </a:solidFill>
              </a:rPr>
              <a:t>RTC/</a:t>
            </a:r>
            <a:r>
              <a:rPr lang="fr-FR" sz="1400" b="1" u="sng" cap="none" dirty="0">
                <a:solidFill>
                  <a:schemeClr val="tx1"/>
                </a:solidFill>
              </a:rPr>
              <a:t>PSTN</a:t>
            </a:r>
            <a:r>
              <a:rPr lang="fr-FR" sz="1400" b="1" cap="none" dirty="0">
                <a:solidFill>
                  <a:schemeClr val="tx1"/>
                </a:solidFill>
              </a:rPr>
              <a:t> </a:t>
            </a:r>
            <a:r>
              <a:rPr lang="fr-FR" sz="1400" cap="none" dirty="0">
                <a:solidFill>
                  <a:schemeClr val="tx1"/>
                </a:solidFill>
              </a:rPr>
              <a:t>: local phone </a:t>
            </a:r>
            <a:r>
              <a:rPr lang="fr-FR" sz="1400" cap="none" dirty="0" err="1">
                <a:solidFill>
                  <a:schemeClr val="tx1"/>
                </a:solidFill>
              </a:rPr>
              <a:t>loop</a:t>
            </a:r>
            <a:r>
              <a:rPr lang="fr-FR" sz="1400" cap="none" dirty="0">
                <a:solidFill>
                  <a:schemeClr val="tx1"/>
                </a:solidFill>
              </a:rPr>
              <a:t> + phone call</a:t>
            </a:r>
          </a:p>
          <a:p>
            <a:r>
              <a:rPr lang="fr-FR" sz="1400" cap="none" dirty="0">
                <a:solidFill>
                  <a:schemeClr val="tx1"/>
                </a:solidFill>
              </a:rPr>
              <a:t>	Modem </a:t>
            </a:r>
            <a:r>
              <a:rPr lang="fr-FR" sz="1400" cap="none" dirty="0" err="1">
                <a:solidFill>
                  <a:schemeClr val="tx1"/>
                </a:solidFill>
              </a:rPr>
              <a:t>dialling</a:t>
            </a:r>
            <a:r>
              <a:rPr lang="fr-FR" sz="1400" cap="none" dirty="0">
                <a:solidFill>
                  <a:schemeClr val="tx1"/>
                </a:solidFill>
              </a:rPr>
              <a:t> a </a:t>
            </a:r>
            <a:r>
              <a:rPr lang="fr-FR" sz="1400" cap="none" dirty="0" err="1">
                <a:solidFill>
                  <a:schemeClr val="tx1"/>
                </a:solidFill>
              </a:rPr>
              <a:t>number</a:t>
            </a:r>
            <a:r>
              <a:rPr lang="fr-FR" sz="1400" cap="none" dirty="0">
                <a:solidFill>
                  <a:schemeClr val="tx1"/>
                </a:solidFill>
              </a:rPr>
              <a:t> </a:t>
            </a:r>
            <a:r>
              <a:rPr lang="fr-FR" sz="1400" cap="none" dirty="0" err="1">
                <a:solidFill>
                  <a:schemeClr val="tx1"/>
                </a:solidFill>
              </a:rPr>
              <a:t>related</a:t>
            </a:r>
            <a:r>
              <a:rPr lang="fr-FR" sz="1400" cap="none" dirty="0">
                <a:solidFill>
                  <a:schemeClr val="tx1"/>
                </a:solidFill>
              </a:rPr>
              <a:t> to a </a:t>
            </a:r>
            <a:r>
              <a:rPr lang="fr-FR" sz="1400" b="1" cap="none" dirty="0">
                <a:solidFill>
                  <a:schemeClr val="tx1"/>
                </a:solidFill>
              </a:rPr>
              <a:t>NAS</a:t>
            </a:r>
            <a:r>
              <a:rPr lang="fr-FR" sz="1400" cap="none" dirty="0">
                <a:solidFill>
                  <a:schemeClr val="tx1"/>
                </a:solidFill>
              </a:rPr>
              <a:t> (</a:t>
            </a:r>
            <a:r>
              <a:rPr lang="fr-FR" sz="1400" b="1" u="sng" cap="none" dirty="0">
                <a:solidFill>
                  <a:schemeClr val="tx1"/>
                </a:solidFill>
              </a:rPr>
              <a:t>N</a:t>
            </a:r>
            <a:r>
              <a:rPr lang="fr-FR" sz="1400" cap="none" dirty="0">
                <a:solidFill>
                  <a:schemeClr val="tx1"/>
                </a:solidFill>
              </a:rPr>
              <a:t>etwork </a:t>
            </a:r>
            <a:r>
              <a:rPr lang="fr-FR" sz="1400" b="1" u="sng" cap="none" dirty="0">
                <a:solidFill>
                  <a:schemeClr val="tx1"/>
                </a:solidFill>
              </a:rPr>
              <a:t>A</a:t>
            </a:r>
            <a:r>
              <a:rPr lang="fr-FR" sz="1400" cap="none" dirty="0">
                <a:solidFill>
                  <a:schemeClr val="tx1"/>
                </a:solidFill>
              </a:rPr>
              <a:t>ccess </a:t>
            </a:r>
            <a:r>
              <a:rPr lang="fr-FR" sz="1400" b="1" u="sng" cap="none" dirty="0">
                <a:solidFill>
                  <a:schemeClr val="tx1"/>
                </a:solidFill>
              </a:rPr>
              <a:t>S</a:t>
            </a:r>
            <a:r>
              <a:rPr lang="fr-FR" sz="1400" cap="none" dirty="0">
                <a:solidFill>
                  <a:schemeClr val="tx1"/>
                </a:solidFill>
              </a:rPr>
              <a:t>erver)</a:t>
            </a:r>
          </a:p>
          <a:p>
            <a:r>
              <a:rPr lang="fr-FR" sz="1400" cap="none" dirty="0">
                <a:solidFill>
                  <a:schemeClr val="tx1"/>
                </a:solidFill>
              </a:rPr>
              <a:t>	The communication </a:t>
            </a:r>
            <a:r>
              <a:rPr lang="fr-FR" sz="1400" cap="none" dirty="0" err="1">
                <a:solidFill>
                  <a:schemeClr val="tx1"/>
                </a:solidFill>
              </a:rPr>
              <a:t>is</a:t>
            </a:r>
            <a:r>
              <a:rPr lang="fr-FR" sz="1400" cap="none" dirty="0">
                <a:solidFill>
                  <a:schemeClr val="tx1"/>
                </a:solidFill>
              </a:rPr>
              <a:t> a phone call</a:t>
            </a:r>
          </a:p>
          <a:p>
            <a:r>
              <a:rPr lang="fr-FR" sz="1400" cap="none" dirty="0">
                <a:solidFill>
                  <a:schemeClr val="tx1"/>
                </a:solidFill>
              </a:rPr>
              <a:t>	Baud rate </a:t>
            </a:r>
            <a:r>
              <a:rPr lang="fr-FR" sz="1400" cap="none" dirty="0" err="1">
                <a:solidFill>
                  <a:schemeClr val="tx1"/>
                </a:solidFill>
              </a:rPr>
              <a:t>limited</a:t>
            </a:r>
            <a:r>
              <a:rPr lang="fr-FR" sz="1400" cap="none" dirty="0">
                <a:solidFill>
                  <a:schemeClr val="tx1"/>
                </a:solidFill>
              </a:rPr>
              <a:t> to modem </a:t>
            </a:r>
            <a:r>
              <a:rPr lang="fr-FR" sz="1400" cap="none" dirty="0" err="1">
                <a:solidFill>
                  <a:schemeClr val="tx1"/>
                </a:solidFill>
              </a:rPr>
              <a:t>capability</a:t>
            </a:r>
            <a:r>
              <a:rPr lang="fr-FR" sz="1400" cap="none" dirty="0">
                <a:solidFill>
                  <a:schemeClr val="tx1"/>
                </a:solidFill>
              </a:rPr>
              <a:t> (V.92 </a:t>
            </a:r>
            <a:r>
              <a:rPr lang="fr-FR" sz="1400" cap="none" dirty="0">
                <a:solidFill>
                  <a:schemeClr val="tx1"/>
                </a:solidFill>
                <a:sym typeface="Wingdings" panose="05000000000000000000" pitchFamily="2" charset="2"/>
              </a:rPr>
              <a:t> 56kbps)</a:t>
            </a:r>
          </a:p>
          <a:p>
            <a:endParaRPr lang="fr-FR" sz="1400" cap="non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fr-FR" sz="1400" u="sng" cap="none" dirty="0">
                <a:solidFill>
                  <a:schemeClr val="tx1"/>
                </a:solidFill>
                <a:sym typeface="Wingdings" panose="05000000000000000000" pitchFamily="2" charset="2"/>
              </a:rPr>
              <a:t>RNIS/</a:t>
            </a:r>
            <a:r>
              <a:rPr lang="fr-FR" sz="1400" b="1" u="sng" cap="none" dirty="0">
                <a:solidFill>
                  <a:schemeClr val="tx1"/>
                </a:solidFill>
                <a:sym typeface="Wingdings" panose="05000000000000000000" pitchFamily="2" charset="2"/>
              </a:rPr>
              <a:t>ISDN</a:t>
            </a:r>
            <a:r>
              <a:rPr lang="fr-FR" sz="1400" b="1" cap="none" dirty="0">
                <a:solidFill>
                  <a:schemeClr val="tx1"/>
                </a:solidFill>
                <a:sym typeface="Wingdings" panose="05000000000000000000" pitchFamily="2" charset="2"/>
              </a:rPr>
              <a:t> :</a:t>
            </a:r>
            <a:endParaRPr lang="fr-FR" sz="1400" b="1" cap="none" dirty="0">
              <a:solidFill>
                <a:schemeClr val="tx1"/>
              </a:solidFill>
            </a:endParaRPr>
          </a:p>
          <a:p>
            <a:r>
              <a:rPr lang="fr-FR" sz="1400" cap="none" dirty="0">
                <a:solidFill>
                  <a:schemeClr val="tx1"/>
                </a:solidFill>
              </a:rPr>
              <a:t>	</a:t>
            </a:r>
            <a:r>
              <a:rPr lang="fr-FR" sz="1400" cap="none" dirty="0" err="1">
                <a:solidFill>
                  <a:schemeClr val="tx1"/>
                </a:solidFill>
              </a:rPr>
              <a:t>Digitalizing</a:t>
            </a:r>
            <a:r>
              <a:rPr lang="fr-FR" sz="1400" cap="none" dirty="0">
                <a:solidFill>
                  <a:schemeClr val="tx1"/>
                </a:solidFill>
              </a:rPr>
              <a:t> (</a:t>
            </a:r>
            <a:r>
              <a:rPr lang="fr-FR" sz="1400" cap="none" dirty="0" err="1">
                <a:solidFill>
                  <a:schemeClr val="tx1"/>
                </a:solidFill>
              </a:rPr>
              <a:t>copper</a:t>
            </a:r>
            <a:r>
              <a:rPr lang="fr-FR" sz="1400" cap="none" dirty="0">
                <a:solidFill>
                  <a:schemeClr val="tx1"/>
                </a:solidFill>
              </a:rPr>
              <a:t>) local </a:t>
            </a:r>
            <a:r>
              <a:rPr lang="fr-FR" sz="1400" cap="none" dirty="0" err="1">
                <a:solidFill>
                  <a:schemeClr val="tx1"/>
                </a:solidFill>
              </a:rPr>
              <a:t>loop</a:t>
            </a:r>
            <a:endParaRPr lang="fr-FR" sz="1400" cap="none" dirty="0">
              <a:solidFill>
                <a:schemeClr val="tx1"/>
              </a:solidFill>
            </a:endParaRPr>
          </a:p>
          <a:p>
            <a:r>
              <a:rPr lang="fr-FR" sz="1400" cap="none" dirty="0">
                <a:solidFill>
                  <a:schemeClr val="tx1"/>
                </a:solidFill>
              </a:rPr>
              <a:t>	2x64kbps + 16kbps (2B+D)</a:t>
            </a:r>
          </a:p>
          <a:p>
            <a:endParaRPr lang="fr-FR" sz="1400" b="1" u="sng" cap="none" dirty="0">
              <a:solidFill>
                <a:schemeClr val="tx1"/>
              </a:solidFill>
            </a:endParaRPr>
          </a:p>
          <a:p>
            <a:r>
              <a:rPr lang="fr-FR" sz="1400" b="1" u="sng" cap="none" dirty="0">
                <a:solidFill>
                  <a:schemeClr val="tx1"/>
                </a:solidFill>
              </a:rPr>
              <a:t>E1/T1</a:t>
            </a:r>
            <a:r>
              <a:rPr lang="fr-FR" sz="1400" b="1" cap="none" dirty="0">
                <a:solidFill>
                  <a:schemeClr val="tx1"/>
                </a:solidFill>
              </a:rPr>
              <a:t> :</a:t>
            </a:r>
          </a:p>
          <a:p>
            <a:r>
              <a:rPr lang="fr-FR" sz="1400" cap="none" dirty="0">
                <a:solidFill>
                  <a:schemeClr val="tx1"/>
                </a:solidFill>
              </a:rPr>
              <a:t>	2Mbps and more</a:t>
            </a:r>
          </a:p>
          <a:p>
            <a:r>
              <a:rPr lang="fr-FR" sz="1400" cap="none" dirty="0">
                <a:solidFill>
                  <a:schemeClr val="tx1"/>
                </a:solidFill>
              </a:rPr>
              <a:t>	</a:t>
            </a:r>
            <a:r>
              <a:rPr lang="fr-FR" sz="1400" cap="none" dirty="0" err="1">
                <a:solidFill>
                  <a:schemeClr val="tx1"/>
                </a:solidFill>
              </a:rPr>
              <a:t>used</a:t>
            </a:r>
            <a:r>
              <a:rPr lang="fr-FR" sz="1400" cap="none" dirty="0">
                <a:solidFill>
                  <a:schemeClr val="tx1"/>
                </a:solidFill>
              </a:rPr>
              <a:t> in </a:t>
            </a:r>
            <a:r>
              <a:rPr lang="fr-FR" sz="1400" cap="none" dirty="0" err="1">
                <a:solidFill>
                  <a:schemeClr val="tx1"/>
                </a:solidFill>
              </a:rPr>
              <a:t>preference</a:t>
            </a:r>
            <a:r>
              <a:rPr lang="fr-FR" sz="1400" cap="none" dirty="0">
                <a:solidFill>
                  <a:schemeClr val="tx1"/>
                </a:solidFill>
              </a:rPr>
              <a:t> to </a:t>
            </a:r>
            <a:r>
              <a:rPr lang="fr-FR" sz="1400" cap="none" dirty="0" err="1">
                <a:solidFill>
                  <a:schemeClr val="tx1"/>
                </a:solidFill>
              </a:rPr>
              <a:t>connect</a:t>
            </a:r>
            <a:r>
              <a:rPr lang="fr-FR" sz="1400" cap="none" dirty="0">
                <a:solidFill>
                  <a:schemeClr val="tx1"/>
                </a:solidFill>
              </a:rPr>
              <a:t> central offices </a:t>
            </a:r>
            <a:r>
              <a:rPr lang="fr-FR" sz="1400" cap="none" dirty="0" err="1">
                <a:solidFill>
                  <a:schemeClr val="tx1"/>
                </a:solidFill>
              </a:rPr>
              <a:t>together</a:t>
            </a:r>
            <a:endParaRPr lang="fr-FR" sz="1400" cap="none" dirty="0">
              <a:solidFill>
                <a:schemeClr val="tx1"/>
              </a:solidFill>
            </a:endParaRPr>
          </a:p>
          <a:p>
            <a:endParaRPr lang="fr-FR" sz="1400" b="1" u="sng" cap="none" dirty="0">
              <a:solidFill>
                <a:schemeClr val="tx1"/>
              </a:solidFill>
            </a:endParaRPr>
          </a:p>
          <a:p>
            <a:r>
              <a:rPr lang="fr-FR" sz="1400" b="1" u="sng" cap="none" dirty="0">
                <a:solidFill>
                  <a:schemeClr val="tx1"/>
                </a:solidFill>
              </a:rPr>
              <a:t>xDSL</a:t>
            </a:r>
            <a:r>
              <a:rPr lang="fr-FR" sz="1400" cap="none" dirty="0">
                <a:solidFill>
                  <a:schemeClr val="tx1"/>
                </a:solidFill>
              </a:rPr>
              <a:t> :	</a:t>
            </a:r>
            <a:r>
              <a:rPr lang="fr-FR" sz="1400" cap="none" dirty="0" err="1">
                <a:solidFill>
                  <a:schemeClr val="tx1"/>
                </a:solidFill>
              </a:rPr>
              <a:t>Based</a:t>
            </a:r>
            <a:r>
              <a:rPr lang="fr-FR" sz="1400" cap="none" dirty="0">
                <a:solidFill>
                  <a:schemeClr val="tx1"/>
                </a:solidFill>
              </a:rPr>
              <a:t> on the </a:t>
            </a:r>
            <a:r>
              <a:rPr lang="fr-FR" sz="1400" cap="none" dirty="0" err="1">
                <a:solidFill>
                  <a:schemeClr val="tx1"/>
                </a:solidFill>
              </a:rPr>
              <a:t>copper</a:t>
            </a:r>
            <a:r>
              <a:rPr lang="fr-FR" sz="1400" cap="none" dirty="0">
                <a:solidFill>
                  <a:schemeClr val="tx1"/>
                </a:solidFill>
              </a:rPr>
              <a:t> pair but not the </a:t>
            </a:r>
            <a:r>
              <a:rPr lang="fr-FR" sz="1400" cap="none" dirty="0" err="1">
                <a:solidFill>
                  <a:schemeClr val="tx1"/>
                </a:solidFill>
              </a:rPr>
              <a:t>telephone</a:t>
            </a:r>
            <a:r>
              <a:rPr lang="fr-FR" sz="1400" cap="none" dirty="0">
                <a:solidFill>
                  <a:schemeClr val="tx1"/>
                </a:solidFill>
              </a:rPr>
              <a:t> network </a:t>
            </a:r>
            <a:r>
              <a:rPr lang="fr-FR" sz="1400" cap="none" dirty="0" err="1">
                <a:solidFill>
                  <a:schemeClr val="tx1"/>
                </a:solidFill>
              </a:rPr>
              <a:t>itself</a:t>
            </a:r>
            <a:endParaRPr lang="fr-FR" sz="1400" cap="none" dirty="0">
              <a:solidFill>
                <a:schemeClr val="tx1"/>
              </a:solidFill>
            </a:endParaRPr>
          </a:p>
          <a:p>
            <a:r>
              <a:rPr lang="fr-FR" sz="1400" cap="none" dirty="0">
                <a:solidFill>
                  <a:schemeClr val="tx1"/>
                </a:solidFill>
              </a:rPr>
              <a:t>	DSLAM</a:t>
            </a:r>
          </a:p>
          <a:p>
            <a:r>
              <a:rPr lang="fr-FR" sz="1400" cap="none" dirty="0">
                <a:solidFill>
                  <a:schemeClr val="tx1"/>
                </a:solidFill>
              </a:rPr>
              <a:t>	</a:t>
            </a:r>
            <a:r>
              <a:rPr lang="fr-FR" sz="1400" cap="none" dirty="0" err="1">
                <a:solidFill>
                  <a:schemeClr val="tx1"/>
                </a:solidFill>
              </a:rPr>
              <a:t>Several</a:t>
            </a:r>
            <a:r>
              <a:rPr lang="fr-FR" sz="1400" cap="none" dirty="0">
                <a:solidFill>
                  <a:schemeClr val="tx1"/>
                </a:solidFill>
              </a:rPr>
              <a:t> types (ADSL,VDSL, SDSL, etc.)</a:t>
            </a:r>
          </a:p>
          <a:p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39502"/>
            <a:ext cx="8280000" cy="504056"/>
          </a:xfrm>
        </p:spPr>
        <p:txBody>
          <a:bodyPr/>
          <a:lstStyle/>
          <a:p>
            <a:r>
              <a:rPr lang="fr-FR" dirty="0"/>
              <a:t>A bit of </a:t>
            </a:r>
            <a:r>
              <a:rPr lang="fr-FR" dirty="0" err="1"/>
              <a:t>history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53E40F-2381-6661-6970-0278DAD57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2211710"/>
            <a:ext cx="1332051" cy="10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6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57999" y="317491"/>
            <a:ext cx="8280000" cy="409843"/>
          </a:xfrm>
        </p:spPr>
        <p:txBody>
          <a:bodyPr/>
          <a:lstStyle/>
          <a:p>
            <a:r>
              <a:rPr lang="fr-FR" dirty="0"/>
              <a:t>Network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copper</a:t>
            </a:r>
            <a:r>
              <a:rPr lang="fr-FR" dirty="0"/>
              <a:t> </a:t>
            </a:r>
            <a:r>
              <a:rPr lang="fr-FR" dirty="0" err="1"/>
              <a:t>lines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A1D7-58E3-4094-8780-7AB918F94296}" type="datetime1">
              <a:rPr lang="fr-FR" smtClean="0"/>
              <a:t>02/12/2024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FF89072-7269-4762-8EC9-CF2E6BF1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5" y="1968621"/>
            <a:ext cx="1263007" cy="12010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138B7E3-2D13-4605-89FB-44CCC7CD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48" y="2325839"/>
            <a:ext cx="1273887" cy="6413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C264B9C-4095-4CF3-AF61-8CD0E82F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81" y="2447889"/>
            <a:ext cx="316052" cy="398962"/>
          </a:xfrm>
          <a:prstGeom prst="rect">
            <a:avLst/>
          </a:prstGeom>
        </p:spPr>
      </p:pic>
      <p:pic>
        <p:nvPicPr>
          <p:cNvPr id="19" name="Graphique 18" descr="Téléphone avec un remplissage uni">
            <a:extLst>
              <a:ext uri="{FF2B5EF4-FFF2-40B4-BE49-F238E27FC236}">
                <a16:creationId xmlns:a16="http://schemas.microsoft.com/office/drawing/2014/main" id="{8CA7D539-FD22-4F94-BF04-8DCE4A1D9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0137" y="3515709"/>
            <a:ext cx="510411" cy="510411"/>
          </a:xfrm>
          <a:prstGeom prst="rect">
            <a:avLst/>
          </a:prstGeom>
        </p:spPr>
      </p:pic>
      <p:pic>
        <p:nvPicPr>
          <p:cNvPr id="20" name="Graphique 19" descr="Téléphone avec un remplissage uni">
            <a:extLst>
              <a:ext uri="{FF2B5EF4-FFF2-40B4-BE49-F238E27FC236}">
                <a16:creationId xmlns:a16="http://schemas.microsoft.com/office/drawing/2014/main" id="{43E36701-9154-475D-B3EF-534C53305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589" y="1771421"/>
            <a:ext cx="510411" cy="51041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46372AB-E3C2-4891-9046-0A20A97C1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79" y="3438250"/>
            <a:ext cx="1263007" cy="569591"/>
          </a:xfrm>
          <a:prstGeom prst="rect">
            <a:avLst/>
          </a:prstGeom>
        </p:spPr>
      </p:pic>
      <p:pic>
        <p:nvPicPr>
          <p:cNvPr id="24" name="Graphique 23" descr="Télévision avec un remplissage uni">
            <a:extLst>
              <a:ext uri="{FF2B5EF4-FFF2-40B4-BE49-F238E27FC236}">
                <a16:creationId xmlns:a16="http://schemas.microsoft.com/office/drawing/2014/main" id="{72316610-AF19-4D97-9418-64C03125FC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672" y="3437774"/>
            <a:ext cx="570067" cy="570067"/>
          </a:xfrm>
          <a:prstGeom prst="rect">
            <a:avLst/>
          </a:prstGeom>
        </p:spPr>
      </p:pic>
      <p:pic>
        <p:nvPicPr>
          <p:cNvPr id="26" name="Graphique 25" descr="Ordinateur avec un remplissage uni">
            <a:extLst>
              <a:ext uri="{FF2B5EF4-FFF2-40B4-BE49-F238E27FC236}">
                <a16:creationId xmlns:a16="http://schemas.microsoft.com/office/drawing/2014/main" id="{F238A2E7-A098-4007-A254-88B2378909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672" y="2318990"/>
            <a:ext cx="673224" cy="67322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C2C5CF0-7151-4C9C-BC0E-68B8F6D6C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272108" y="2456121"/>
            <a:ext cx="396794" cy="398962"/>
          </a:xfrm>
          <a:prstGeom prst="rect">
            <a:avLst/>
          </a:prstGeom>
        </p:spPr>
      </p:pic>
      <p:pic>
        <p:nvPicPr>
          <p:cNvPr id="30" name="Image 29" descr="Une image contenant plancher, mur, intérieur, bois&#10;&#10;Description générée automatiquement">
            <a:extLst>
              <a:ext uri="{FF2B5EF4-FFF2-40B4-BE49-F238E27FC236}">
                <a16:creationId xmlns:a16="http://schemas.microsoft.com/office/drawing/2014/main" id="{C7FCB082-3EFD-436A-B92B-51AF749656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1413" y="3207107"/>
            <a:ext cx="1358183" cy="1810910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99959922-A5F4-483D-9B7A-141852009DB0}"/>
              </a:ext>
            </a:extLst>
          </p:cNvPr>
          <p:cNvCxnSpPr>
            <a:stCxn id="16" idx="3"/>
            <a:endCxn id="27" idx="3"/>
          </p:cNvCxnSpPr>
          <p:nvPr/>
        </p:nvCxnSpPr>
        <p:spPr>
          <a:xfrm>
            <a:off x="3179433" y="2647370"/>
            <a:ext cx="2092675" cy="823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22598EE-883A-4A99-A475-C77FCB95EA59}"/>
              </a:ext>
            </a:extLst>
          </p:cNvPr>
          <p:cNvCxnSpPr>
            <a:stCxn id="27" idx="1"/>
          </p:cNvCxnSpPr>
          <p:nvPr/>
        </p:nvCxnSpPr>
        <p:spPr>
          <a:xfrm flipV="1">
            <a:off x="5668902" y="2646518"/>
            <a:ext cx="1105687" cy="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FFC02C1-518D-4B46-8F50-BA69AAD04257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5470505" y="2855083"/>
            <a:ext cx="0" cy="352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E5ACFF8-9D24-4BB9-B79D-D51D2456E2D1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2835343" y="2846851"/>
            <a:ext cx="186064" cy="668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70FFA8A3-39EA-4D1C-80BA-0DCBF45F51C4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2523835" y="2646518"/>
            <a:ext cx="339546" cy="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B446BF0A-0BE9-4322-8E2B-7FC9CFC29D57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 flipV="1">
            <a:off x="933896" y="2646518"/>
            <a:ext cx="316052" cy="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10CB466C-006D-48A4-BE65-2AA40960BE6D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 flipH="1">
            <a:off x="1883783" y="2967196"/>
            <a:ext cx="3109" cy="471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4382DCE5-6BDF-429F-96B2-2814439C7D11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>
            <a:off x="830739" y="3722808"/>
            <a:ext cx="421540" cy="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C6967E1-7527-456B-B255-BC46D48BFA1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64000" y="2026627"/>
            <a:ext cx="1014570" cy="1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05D1DDF-ED41-432A-85B1-6B85917D7D9D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878570" y="2039961"/>
            <a:ext cx="8322" cy="28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99DDAB9-FE60-42A5-95C1-8FE434F17620}"/>
              </a:ext>
            </a:extLst>
          </p:cNvPr>
          <p:cNvSpPr/>
          <p:nvPr/>
        </p:nvSpPr>
        <p:spPr>
          <a:xfrm>
            <a:off x="180000" y="1081168"/>
            <a:ext cx="3741264" cy="359966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52ED85-363E-48AD-8866-73456DB216F5}"/>
              </a:ext>
            </a:extLst>
          </p:cNvPr>
          <p:cNvSpPr/>
          <p:nvPr/>
        </p:nvSpPr>
        <p:spPr>
          <a:xfrm>
            <a:off x="4645786" y="912803"/>
            <a:ext cx="3081719" cy="417922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9BC4CBE5-DE3F-44BF-91B7-AC82F84CF6B8}"/>
              </a:ext>
            </a:extLst>
          </p:cNvPr>
          <p:cNvSpPr txBox="1"/>
          <p:nvPr/>
        </p:nvSpPr>
        <p:spPr>
          <a:xfrm>
            <a:off x="5076056" y="112098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Central Office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AD7F419-AC11-4B32-96BB-F18225F8AE9E}"/>
              </a:ext>
            </a:extLst>
          </p:cNvPr>
          <p:cNvSpPr txBox="1"/>
          <p:nvPr/>
        </p:nvSpPr>
        <p:spPr>
          <a:xfrm>
            <a:off x="2204740" y="114070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Home</a:t>
            </a:r>
          </a:p>
        </p:txBody>
      </p:sp>
      <p:pic>
        <p:nvPicPr>
          <p:cNvPr id="74" name="Graphique 73" descr="Nuage contour">
            <a:extLst>
              <a:ext uri="{FF2B5EF4-FFF2-40B4-BE49-F238E27FC236}">
                <a16:creationId xmlns:a16="http://schemas.microsoft.com/office/drawing/2014/main" id="{57EB3B5B-5198-4B49-8915-210FC61C78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7929" y="1983194"/>
            <a:ext cx="1263007" cy="1263007"/>
          </a:xfrm>
          <a:prstGeom prst="rect">
            <a:avLst/>
          </a:prstGeom>
        </p:spPr>
      </p:pic>
      <p:pic>
        <p:nvPicPr>
          <p:cNvPr id="76" name="Graphique 75" descr="Base de données contour">
            <a:extLst>
              <a:ext uri="{FF2B5EF4-FFF2-40B4-BE49-F238E27FC236}">
                <a16:creationId xmlns:a16="http://schemas.microsoft.com/office/drawing/2014/main" id="{3BF3E471-FE12-41AF-A689-FCAEEF23EE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45199" y="3651215"/>
            <a:ext cx="914400" cy="914400"/>
          </a:xfrm>
          <a:prstGeom prst="rect">
            <a:avLst/>
          </a:prstGeom>
        </p:spPr>
      </p:pic>
      <p:pic>
        <p:nvPicPr>
          <p:cNvPr id="77" name="Graphique 76" descr="Nuage contour">
            <a:extLst>
              <a:ext uri="{FF2B5EF4-FFF2-40B4-BE49-F238E27FC236}">
                <a16:creationId xmlns:a16="http://schemas.microsoft.com/office/drawing/2014/main" id="{23EB9073-ED6B-4286-B535-EC40825F72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96945" y="3478029"/>
            <a:ext cx="1263007" cy="1263007"/>
          </a:xfrm>
          <a:prstGeom prst="rect">
            <a:avLst/>
          </a:prstGeom>
        </p:spPr>
      </p:pic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6FCFA34C-7C7A-4E9F-85F7-0BDCF0023867}"/>
              </a:ext>
            </a:extLst>
          </p:cNvPr>
          <p:cNvCxnSpPr>
            <a:cxnSpLocks/>
            <a:stCxn id="30" idx="3"/>
            <a:endCxn id="77" idx="1"/>
          </p:cNvCxnSpPr>
          <p:nvPr/>
        </p:nvCxnSpPr>
        <p:spPr>
          <a:xfrm flipV="1">
            <a:off x="6149596" y="4109533"/>
            <a:ext cx="247349" cy="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93A37EF9-72FD-42F4-8A1B-D4CAB1C79B4C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V="1">
            <a:off x="7659952" y="4108415"/>
            <a:ext cx="385247" cy="1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6C24EB48-1826-4DD7-8F46-19DB37AC8E6E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8502399" y="2740215"/>
            <a:ext cx="0" cy="91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056C2875-AC07-4EF1-8F6F-ED53179845F8}"/>
              </a:ext>
            </a:extLst>
          </p:cNvPr>
          <p:cNvSpPr txBox="1"/>
          <p:nvPr/>
        </p:nvSpPr>
        <p:spPr>
          <a:xfrm>
            <a:off x="8227056" y="246653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39AF573B-6E15-4674-8FF8-EB1D7069B447}"/>
              </a:ext>
            </a:extLst>
          </p:cNvPr>
          <p:cNvSpPr txBox="1"/>
          <p:nvPr/>
        </p:nvSpPr>
        <p:spPr>
          <a:xfrm>
            <a:off x="6612821" y="439504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RTC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E9672A76-CAB9-4E71-9235-AE2281EB039C}"/>
              </a:ext>
            </a:extLst>
          </p:cNvPr>
          <p:cNvSpPr txBox="1"/>
          <p:nvPr/>
        </p:nvSpPr>
        <p:spPr>
          <a:xfrm>
            <a:off x="8155083" y="45941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NAS</a:t>
            </a:r>
          </a:p>
        </p:txBody>
      </p:sp>
      <p:pic>
        <p:nvPicPr>
          <p:cNvPr id="95" name="Image 94">
            <a:extLst>
              <a:ext uri="{FF2B5EF4-FFF2-40B4-BE49-F238E27FC236}">
                <a16:creationId xmlns:a16="http://schemas.microsoft.com/office/drawing/2014/main" id="{63C4B023-D9CA-4115-ADA8-9D2ED2C45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744" y="2440251"/>
            <a:ext cx="316052" cy="39896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B9C119F1-4AA0-4892-A5AE-F5707A8A19B6}"/>
              </a:ext>
            </a:extLst>
          </p:cNvPr>
          <p:cNvSpPr/>
          <p:nvPr/>
        </p:nvSpPr>
        <p:spPr>
          <a:xfrm>
            <a:off x="2789581" y="4085984"/>
            <a:ext cx="1023110" cy="534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Modem</a:t>
            </a:r>
          </a:p>
          <a:p>
            <a:pPr algn="ctr"/>
            <a:r>
              <a:rPr lang="fr-FR" dirty="0"/>
              <a:t>56k</a:t>
            </a:r>
          </a:p>
        </p:txBody>
      </p: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467AA26C-A478-46A2-920D-7E8B6BD28893}"/>
              </a:ext>
            </a:extLst>
          </p:cNvPr>
          <p:cNvCxnSpPr>
            <a:cxnSpLocks/>
            <a:stCxn id="95" idx="2"/>
            <a:endCxn id="96" idx="0"/>
          </p:cNvCxnSpPr>
          <p:nvPr/>
        </p:nvCxnSpPr>
        <p:spPr>
          <a:xfrm flipH="1">
            <a:off x="3301136" y="2839213"/>
            <a:ext cx="23634" cy="1246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Graphique 100" descr="Ordinateur avec un remplissage uni">
            <a:extLst>
              <a:ext uri="{FF2B5EF4-FFF2-40B4-BE49-F238E27FC236}">
                <a16:creationId xmlns:a16="http://schemas.microsoft.com/office/drawing/2014/main" id="{75092668-708F-4871-B5A2-831BB08CF8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0739" y="4007604"/>
            <a:ext cx="673224" cy="673224"/>
          </a:xfrm>
          <a:prstGeom prst="rect">
            <a:avLst/>
          </a:prstGeom>
        </p:spPr>
      </p:pic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83CEC8CD-16FA-45DD-AB6C-F1206D7E60B2}"/>
              </a:ext>
            </a:extLst>
          </p:cNvPr>
          <p:cNvCxnSpPr>
            <a:cxnSpLocks/>
            <a:stCxn id="101" idx="3"/>
            <a:endCxn id="96" idx="1"/>
          </p:cNvCxnSpPr>
          <p:nvPr/>
        </p:nvCxnSpPr>
        <p:spPr>
          <a:xfrm>
            <a:off x="1663963" y="4344216"/>
            <a:ext cx="1125618" cy="9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69F6EF7-01C0-4016-B4C5-6BB8AC56DA7B}"/>
              </a:ext>
            </a:extLst>
          </p:cNvPr>
          <p:cNvCxnSpPr>
            <a:cxnSpLocks/>
          </p:cNvCxnSpPr>
          <p:nvPr/>
        </p:nvCxnSpPr>
        <p:spPr>
          <a:xfrm flipV="1">
            <a:off x="7543467" y="2621374"/>
            <a:ext cx="385247" cy="1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47B58EF-9C6D-4610-A632-C816F5F48576}"/>
              </a:ext>
            </a:extLst>
          </p:cNvPr>
          <p:cNvCxnSpPr>
            <a:cxnSpLocks/>
          </p:cNvCxnSpPr>
          <p:nvPr/>
        </p:nvCxnSpPr>
        <p:spPr>
          <a:xfrm flipV="1">
            <a:off x="3477775" y="2592328"/>
            <a:ext cx="1794333" cy="434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A91E9DF1-4EF9-4F7F-991A-87F729E3D8D9}"/>
              </a:ext>
            </a:extLst>
          </p:cNvPr>
          <p:cNvSpPr/>
          <p:nvPr/>
        </p:nvSpPr>
        <p:spPr>
          <a:xfrm>
            <a:off x="971550" y="2286000"/>
            <a:ext cx="7727950" cy="327362"/>
          </a:xfrm>
          <a:custGeom>
            <a:avLst/>
            <a:gdLst>
              <a:gd name="connsiteX0" fmla="*/ 0 w 7727950"/>
              <a:gd name="connsiteY0" fmla="*/ 279400 h 327362"/>
              <a:gd name="connsiteX1" fmla="*/ 368300 w 7727950"/>
              <a:gd name="connsiteY1" fmla="*/ 292100 h 327362"/>
              <a:gd name="connsiteX2" fmla="*/ 603250 w 7727950"/>
              <a:gd name="connsiteY2" fmla="*/ 304800 h 327362"/>
              <a:gd name="connsiteX3" fmla="*/ 628650 w 7727950"/>
              <a:gd name="connsiteY3" fmla="*/ 311150 h 327362"/>
              <a:gd name="connsiteX4" fmla="*/ 825500 w 7727950"/>
              <a:gd name="connsiteY4" fmla="*/ 317500 h 327362"/>
              <a:gd name="connsiteX5" fmla="*/ 1066800 w 7727950"/>
              <a:gd name="connsiteY5" fmla="*/ 317500 h 327362"/>
              <a:gd name="connsiteX6" fmla="*/ 1257300 w 7727950"/>
              <a:gd name="connsiteY6" fmla="*/ 304800 h 327362"/>
              <a:gd name="connsiteX7" fmla="*/ 1460500 w 7727950"/>
              <a:gd name="connsiteY7" fmla="*/ 292100 h 327362"/>
              <a:gd name="connsiteX8" fmla="*/ 1568450 w 7727950"/>
              <a:gd name="connsiteY8" fmla="*/ 285750 h 327362"/>
              <a:gd name="connsiteX9" fmla="*/ 1638300 w 7727950"/>
              <a:gd name="connsiteY9" fmla="*/ 279400 h 327362"/>
              <a:gd name="connsiteX10" fmla="*/ 1746250 w 7727950"/>
              <a:gd name="connsiteY10" fmla="*/ 260350 h 327362"/>
              <a:gd name="connsiteX11" fmla="*/ 1930400 w 7727950"/>
              <a:gd name="connsiteY11" fmla="*/ 228600 h 327362"/>
              <a:gd name="connsiteX12" fmla="*/ 2044700 w 7727950"/>
              <a:gd name="connsiteY12" fmla="*/ 209550 h 327362"/>
              <a:gd name="connsiteX13" fmla="*/ 2254250 w 7727950"/>
              <a:gd name="connsiteY13" fmla="*/ 196850 h 327362"/>
              <a:gd name="connsiteX14" fmla="*/ 2311400 w 7727950"/>
              <a:gd name="connsiteY14" fmla="*/ 190500 h 327362"/>
              <a:gd name="connsiteX15" fmla="*/ 2432050 w 7727950"/>
              <a:gd name="connsiteY15" fmla="*/ 171450 h 327362"/>
              <a:gd name="connsiteX16" fmla="*/ 2527300 w 7727950"/>
              <a:gd name="connsiteY16" fmla="*/ 165100 h 327362"/>
              <a:gd name="connsiteX17" fmla="*/ 2578100 w 7727950"/>
              <a:gd name="connsiteY17" fmla="*/ 158750 h 327362"/>
              <a:gd name="connsiteX18" fmla="*/ 2622550 w 7727950"/>
              <a:gd name="connsiteY18" fmla="*/ 152400 h 327362"/>
              <a:gd name="connsiteX19" fmla="*/ 2755900 w 7727950"/>
              <a:gd name="connsiteY19" fmla="*/ 146050 h 327362"/>
              <a:gd name="connsiteX20" fmla="*/ 3295650 w 7727950"/>
              <a:gd name="connsiteY20" fmla="*/ 152400 h 327362"/>
              <a:gd name="connsiteX21" fmla="*/ 3473450 w 7727950"/>
              <a:gd name="connsiteY21" fmla="*/ 165100 h 327362"/>
              <a:gd name="connsiteX22" fmla="*/ 3619500 w 7727950"/>
              <a:gd name="connsiteY22" fmla="*/ 177800 h 327362"/>
              <a:gd name="connsiteX23" fmla="*/ 4102100 w 7727950"/>
              <a:gd name="connsiteY23" fmla="*/ 184150 h 327362"/>
              <a:gd name="connsiteX24" fmla="*/ 4406900 w 7727950"/>
              <a:gd name="connsiteY24" fmla="*/ 190500 h 327362"/>
              <a:gd name="connsiteX25" fmla="*/ 4737100 w 7727950"/>
              <a:gd name="connsiteY25" fmla="*/ 203200 h 327362"/>
              <a:gd name="connsiteX26" fmla="*/ 5289550 w 7727950"/>
              <a:gd name="connsiteY26" fmla="*/ 222250 h 327362"/>
              <a:gd name="connsiteX27" fmla="*/ 5454650 w 7727950"/>
              <a:gd name="connsiteY27" fmla="*/ 241300 h 327362"/>
              <a:gd name="connsiteX28" fmla="*/ 5791200 w 7727950"/>
              <a:gd name="connsiteY28" fmla="*/ 247650 h 327362"/>
              <a:gd name="connsiteX29" fmla="*/ 6013450 w 7727950"/>
              <a:gd name="connsiteY29" fmla="*/ 254000 h 327362"/>
              <a:gd name="connsiteX30" fmla="*/ 6223000 w 7727950"/>
              <a:gd name="connsiteY30" fmla="*/ 266700 h 327362"/>
              <a:gd name="connsiteX31" fmla="*/ 7334250 w 7727950"/>
              <a:gd name="connsiteY31" fmla="*/ 241300 h 327362"/>
              <a:gd name="connsiteX32" fmla="*/ 7416800 w 7727950"/>
              <a:gd name="connsiteY32" fmla="*/ 222250 h 327362"/>
              <a:gd name="connsiteX33" fmla="*/ 7435850 w 7727950"/>
              <a:gd name="connsiteY33" fmla="*/ 215900 h 327362"/>
              <a:gd name="connsiteX34" fmla="*/ 7581900 w 7727950"/>
              <a:gd name="connsiteY34" fmla="*/ 139700 h 327362"/>
              <a:gd name="connsiteX35" fmla="*/ 7670800 w 7727950"/>
              <a:gd name="connsiteY35" fmla="*/ 76200 h 327362"/>
              <a:gd name="connsiteX36" fmla="*/ 7727950 w 7727950"/>
              <a:gd name="connsiteY36" fmla="*/ 0 h 32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727950" h="327362">
                <a:moveTo>
                  <a:pt x="0" y="279400"/>
                </a:moveTo>
                <a:lnTo>
                  <a:pt x="368300" y="292100"/>
                </a:lnTo>
                <a:cubicBezTo>
                  <a:pt x="446662" y="295399"/>
                  <a:pt x="525028" y="299076"/>
                  <a:pt x="603250" y="304800"/>
                </a:cubicBezTo>
                <a:cubicBezTo>
                  <a:pt x="611954" y="305437"/>
                  <a:pt x="619937" y="310652"/>
                  <a:pt x="628650" y="311150"/>
                </a:cubicBezTo>
                <a:cubicBezTo>
                  <a:pt x="694194" y="314895"/>
                  <a:pt x="759883" y="315383"/>
                  <a:pt x="825500" y="317500"/>
                </a:cubicBezTo>
                <a:cubicBezTo>
                  <a:pt x="928552" y="334675"/>
                  <a:pt x="860693" y="325913"/>
                  <a:pt x="1066800" y="317500"/>
                </a:cubicBezTo>
                <a:cubicBezTo>
                  <a:pt x="1134723" y="314728"/>
                  <a:pt x="1190550" y="309935"/>
                  <a:pt x="1257300" y="304800"/>
                </a:cubicBezTo>
                <a:cubicBezTo>
                  <a:pt x="1341400" y="283775"/>
                  <a:pt x="1266057" y="300742"/>
                  <a:pt x="1460500" y="292100"/>
                </a:cubicBezTo>
                <a:cubicBezTo>
                  <a:pt x="1496510" y="290500"/>
                  <a:pt x="1532496" y="288318"/>
                  <a:pt x="1568450" y="285750"/>
                </a:cubicBezTo>
                <a:cubicBezTo>
                  <a:pt x="1591770" y="284084"/>
                  <a:pt x="1615156" y="282706"/>
                  <a:pt x="1638300" y="279400"/>
                </a:cubicBezTo>
                <a:cubicBezTo>
                  <a:pt x="1674472" y="274233"/>
                  <a:pt x="1746250" y="260350"/>
                  <a:pt x="1746250" y="260350"/>
                </a:cubicBezTo>
                <a:cubicBezTo>
                  <a:pt x="1866332" y="215319"/>
                  <a:pt x="1711213" y="268452"/>
                  <a:pt x="1930400" y="228600"/>
                </a:cubicBezTo>
                <a:cubicBezTo>
                  <a:pt x="1955948" y="223955"/>
                  <a:pt x="2014155" y="212459"/>
                  <a:pt x="2044700" y="209550"/>
                </a:cubicBezTo>
                <a:cubicBezTo>
                  <a:pt x="2101643" y="204127"/>
                  <a:pt x="2201706" y="199615"/>
                  <a:pt x="2254250" y="196850"/>
                </a:cubicBezTo>
                <a:cubicBezTo>
                  <a:pt x="2273300" y="194733"/>
                  <a:pt x="2292425" y="193211"/>
                  <a:pt x="2311400" y="190500"/>
                </a:cubicBezTo>
                <a:cubicBezTo>
                  <a:pt x="2323723" y="188740"/>
                  <a:pt x="2407817" y="173653"/>
                  <a:pt x="2432050" y="171450"/>
                </a:cubicBezTo>
                <a:cubicBezTo>
                  <a:pt x="2463740" y="168569"/>
                  <a:pt x="2495599" y="167857"/>
                  <a:pt x="2527300" y="165100"/>
                </a:cubicBezTo>
                <a:cubicBezTo>
                  <a:pt x="2544301" y="163622"/>
                  <a:pt x="2561185" y="161005"/>
                  <a:pt x="2578100" y="158750"/>
                </a:cubicBezTo>
                <a:cubicBezTo>
                  <a:pt x="2592936" y="156772"/>
                  <a:pt x="2607621" y="153466"/>
                  <a:pt x="2622550" y="152400"/>
                </a:cubicBezTo>
                <a:cubicBezTo>
                  <a:pt x="2666937" y="149229"/>
                  <a:pt x="2711450" y="148167"/>
                  <a:pt x="2755900" y="146050"/>
                </a:cubicBezTo>
                <a:lnTo>
                  <a:pt x="3295650" y="152400"/>
                </a:lnTo>
                <a:cubicBezTo>
                  <a:pt x="3355047" y="153977"/>
                  <a:pt x="3414214" y="160454"/>
                  <a:pt x="3473450" y="165100"/>
                </a:cubicBezTo>
                <a:cubicBezTo>
                  <a:pt x="3522167" y="168921"/>
                  <a:pt x="3570655" y="176320"/>
                  <a:pt x="3619500" y="177800"/>
                </a:cubicBezTo>
                <a:cubicBezTo>
                  <a:pt x="3780307" y="182673"/>
                  <a:pt x="3941240" y="181555"/>
                  <a:pt x="4102100" y="184150"/>
                </a:cubicBezTo>
                <a:lnTo>
                  <a:pt x="4406900" y="190500"/>
                </a:lnTo>
                <a:cubicBezTo>
                  <a:pt x="4562413" y="206051"/>
                  <a:pt x="4434380" y="194868"/>
                  <a:pt x="4737100" y="203200"/>
                </a:cubicBezTo>
                <a:cubicBezTo>
                  <a:pt x="5156468" y="214742"/>
                  <a:pt x="5035321" y="209539"/>
                  <a:pt x="5289550" y="222250"/>
                </a:cubicBezTo>
                <a:cubicBezTo>
                  <a:pt x="5344583" y="228600"/>
                  <a:pt x="5399322" y="238499"/>
                  <a:pt x="5454650" y="241300"/>
                </a:cubicBezTo>
                <a:cubicBezTo>
                  <a:pt x="5566710" y="246974"/>
                  <a:pt x="5679026" y="245101"/>
                  <a:pt x="5791200" y="247650"/>
                </a:cubicBezTo>
                <a:lnTo>
                  <a:pt x="6013450" y="254000"/>
                </a:lnTo>
                <a:cubicBezTo>
                  <a:pt x="6083300" y="258233"/>
                  <a:pt x="6153024" y="266112"/>
                  <a:pt x="6223000" y="266700"/>
                </a:cubicBezTo>
                <a:cubicBezTo>
                  <a:pt x="6608157" y="269937"/>
                  <a:pt x="6948948" y="254288"/>
                  <a:pt x="7334250" y="241300"/>
                </a:cubicBezTo>
                <a:lnTo>
                  <a:pt x="7416800" y="222250"/>
                </a:lnTo>
                <a:cubicBezTo>
                  <a:pt x="7423294" y="220627"/>
                  <a:pt x="7429863" y="218893"/>
                  <a:pt x="7435850" y="215900"/>
                </a:cubicBezTo>
                <a:cubicBezTo>
                  <a:pt x="7484964" y="191343"/>
                  <a:pt x="7536211" y="170159"/>
                  <a:pt x="7581900" y="139700"/>
                </a:cubicBezTo>
                <a:cubicBezTo>
                  <a:pt x="7600026" y="127616"/>
                  <a:pt x="7650949" y="96051"/>
                  <a:pt x="7670800" y="76200"/>
                </a:cubicBezTo>
                <a:cubicBezTo>
                  <a:pt x="7693739" y="53261"/>
                  <a:pt x="7710191" y="26639"/>
                  <a:pt x="77279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1C18071-1433-4F68-8B5C-0646F6252348}"/>
              </a:ext>
            </a:extLst>
          </p:cNvPr>
          <p:cNvSpPr/>
          <p:nvPr/>
        </p:nvSpPr>
        <p:spPr>
          <a:xfrm>
            <a:off x="1676400" y="2362200"/>
            <a:ext cx="7232650" cy="1924050"/>
          </a:xfrm>
          <a:custGeom>
            <a:avLst/>
            <a:gdLst>
              <a:gd name="connsiteX0" fmla="*/ 0 w 7232650"/>
              <a:gd name="connsiteY0" fmla="*/ 1911350 h 1924050"/>
              <a:gd name="connsiteX1" fmla="*/ 114300 w 7232650"/>
              <a:gd name="connsiteY1" fmla="*/ 1898650 h 1924050"/>
              <a:gd name="connsiteX2" fmla="*/ 342900 w 7232650"/>
              <a:gd name="connsiteY2" fmla="*/ 1892300 h 1924050"/>
              <a:gd name="connsiteX3" fmla="*/ 800100 w 7232650"/>
              <a:gd name="connsiteY3" fmla="*/ 1898650 h 1924050"/>
              <a:gd name="connsiteX4" fmla="*/ 971550 w 7232650"/>
              <a:gd name="connsiteY4" fmla="*/ 1917700 h 1924050"/>
              <a:gd name="connsiteX5" fmla="*/ 1104900 w 7232650"/>
              <a:gd name="connsiteY5" fmla="*/ 1924050 h 1924050"/>
              <a:gd name="connsiteX6" fmla="*/ 1225550 w 7232650"/>
              <a:gd name="connsiteY6" fmla="*/ 1905000 h 1924050"/>
              <a:gd name="connsiteX7" fmla="*/ 1295400 w 7232650"/>
              <a:gd name="connsiteY7" fmla="*/ 1873250 h 1924050"/>
              <a:gd name="connsiteX8" fmla="*/ 1358900 w 7232650"/>
              <a:gd name="connsiteY8" fmla="*/ 1828800 h 1924050"/>
              <a:gd name="connsiteX9" fmla="*/ 1460500 w 7232650"/>
              <a:gd name="connsiteY9" fmla="*/ 1784350 h 1924050"/>
              <a:gd name="connsiteX10" fmla="*/ 1606550 w 7232650"/>
              <a:gd name="connsiteY10" fmla="*/ 1670050 h 1924050"/>
              <a:gd name="connsiteX11" fmla="*/ 1708150 w 7232650"/>
              <a:gd name="connsiteY11" fmla="*/ 1530350 h 1924050"/>
              <a:gd name="connsiteX12" fmla="*/ 1739900 w 7232650"/>
              <a:gd name="connsiteY12" fmla="*/ 1466850 h 1924050"/>
              <a:gd name="connsiteX13" fmla="*/ 1746250 w 7232650"/>
              <a:gd name="connsiteY13" fmla="*/ 1428750 h 1924050"/>
              <a:gd name="connsiteX14" fmla="*/ 1752600 w 7232650"/>
              <a:gd name="connsiteY14" fmla="*/ 1377950 h 1924050"/>
              <a:gd name="connsiteX15" fmla="*/ 1765300 w 7232650"/>
              <a:gd name="connsiteY15" fmla="*/ 1320800 h 1924050"/>
              <a:gd name="connsiteX16" fmla="*/ 1771650 w 7232650"/>
              <a:gd name="connsiteY16" fmla="*/ 1257300 h 1924050"/>
              <a:gd name="connsiteX17" fmla="*/ 1778000 w 7232650"/>
              <a:gd name="connsiteY17" fmla="*/ 1212850 h 1924050"/>
              <a:gd name="connsiteX18" fmla="*/ 1790700 w 7232650"/>
              <a:gd name="connsiteY18" fmla="*/ 1003300 h 1924050"/>
              <a:gd name="connsiteX19" fmla="*/ 1784350 w 7232650"/>
              <a:gd name="connsiteY19" fmla="*/ 819150 h 1924050"/>
              <a:gd name="connsiteX20" fmla="*/ 1790700 w 7232650"/>
              <a:gd name="connsiteY20" fmla="*/ 457200 h 1924050"/>
              <a:gd name="connsiteX21" fmla="*/ 1797050 w 7232650"/>
              <a:gd name="connsiteY21" fmla="*/ 431800 h 1924050"/>
              <a:gd name="connsiteX22" fmla="*/ 1873250 w 7232650"/>
              <a:gd name="connsiteY22" fmla="*/ 387350 h 1924050"/>
              <a:gd name="connsiteX23" fmla="*/ 1911350 w 7232650"/>
              <a:gd name="connsiteY23" fmla="*/ 374650 h 1924050"/>
              <a:gd name="connsiteX24" fmla="*/ 1968500 w 7232650"/>
              <a:gd name="connsiteY24" fmla="*/ 355600 h 1924050"/>
              <a:gd name="connsiteX25" fmla="*/ 2025650 w 7232650"/>
              <a:gd name="connsiteY25" fmla="*/ 349250 h 1924050"/>
              <a:gd name="connsiteX26" fmla="*/ 2228850 w 7232650"/>
              <a:gd name="connsiteY26" fmla="*/ 336550 h 1924050"/>
              <a:gd name="connsiteX27" fmla="*/ 2552700 w 7232650"/>
              <a:gd name="connsiteY27" fmla="*/ 342900 h 1924050"/>
              <a:gd name="connsiteX28" fmla="*/ 2813050 w 7232650"/>
              <a:gd name="connsiteY28" fmla="*/ 336550 h 1924050"/>
              <a:gd name="connsiteX29" fmla="*/ 2882900 w 7232650"/>
              <a:gd name="connsiteY29" fmla="*/ 330200 h 1924050"/>
              <a:gd name="connsiteX30" fmla="*/ 2978150 w 7232650"/>
              <a:gd name="connsiteY30" fmla="*/ 323850 h 1924050"/>
              <a:gd name="connsiteX31" fmla="*/ 3556000 w 7232650"/>
              <a:gd name="connsiteY31" fmla="*/ 336550 h 1924050"/>
              <a:gd name="connsiteX32" fmla="*/ 3638550 w 7232650"/>
              <a:gd name="connsiteY32" fmla="*/ 349250 h 1924050"/>
              <a:gd name="connsiteX33" fmla="*/ 3657600 w 7232650"/>
              <a:gd name="connsiteY33" fmla="*/ 381000 h 1924050"/>
              <a:gd name="connsiteX34" fmla="*/ 3721100 w 7232650"/>
              <a:gd name="connsiteY34" fmla="*/ 450850 h 1924050"/>
              <a:gd name="connsiteX35" fmla="*/ 3740150 w 7232650"/>
              <a:gd name="connsiteY35" fmla="*/ 501650 h 1924050"/>
              <a:gd name="connsiteX36" fmla="*/ 3784600 w 7232650"/>
              <a:gd name="connsiteY36" fmla="*/ 590550 h 1924050"/>
              <a:gd name="connsiteX37" fmla="*/ 3810000 w 7232650"/>
              <a:gd name="connsiteY37" fmla="*/ 654050 h 1924050"/>
              <a:gd name="connsiteX38" fmla="*/ 3841750 w 7232650"/>
              <a:gd name="connsiteY38" fmla="*/ 717550 h 1924050"/>
              <a:gd name="connsiteX39" fmla="*/ 3911600 w 7232650"/>
              <a:gd name="connsiteY39" fmla="*/ 749300 h 1924050"/>
              <a:gd name="connsiteX40" fmla="*/ 3981450 w 7232650"/>
              <a:gd name="connsiteY40" fmla="*/ 793750 h 1924050"/>
              <a:gd name="connsiteX41" fmla="*/ 4044950 w 7232650"/>
              <a:gd name="connsiteY41" fmla="*/ 819150 h 1924050"/>
              <a:gd name="connsiteX42" fmla="*/ 4197350 w 7232650"/>
              <a:gd name="connsiteY42" fmla="*/ 882650 h 1924050"/>
              <a:gd name="connsiteX43" fmla="*/ 4311650 w 7232650"/>
              <a:gd name="connsiteY43" fmla="*/ 965200 h 1924050"/>
              <a:gd name="connsiteX44" fmla="*/ 4356100 w 7232650"/>
              <a:gd name="connsiteY44" fmla="*/ 1041400 h 1924050"/>
              <a:gd name="connsiteX45" fmla="*/ 4381500 w 7232650"/>
              <a:gd name="connsiteY45" fmla="*/ 1073150 h 1924050"/>
              <a:gd name="connsiteX46" fmla="*/ 4387850 w 7232650"/>
              <a:gd name="connsiteY46" fmla="*/ 1117600 h 1924050"/>
              <a:gd name="connsiteX47" fmla="*/ 4400550 w 7232650"/>
              <a:gd name="connsiteY47" fmla="*/ 1155700 h 1924050"/>
              <a:gd name="connsiteX48" fmla="*/ 4406900 w 7232650"/>
              <a:gd name="connsiteY48" fmla="*/ 1212850 h 1924050"/>
              <a:gd name="connsiteX49" fmla="*/ 4413250 w 7232650"/>
              <a:gd name="connsiteY49" fmla="*/ 1250950 h 1924050"/>
              <a:gd name="connsiteX50" fmla="*/ 4419600 w 7232650"/>
              <a:gd name="connsiteY50" fmla="*/ 1511300 h 1924050"/>
              <a:gd name="connsiteX51" fmla="*/ 4432300 w 7232650"/>
              <a:gd name="connsiteY51" fmla="*/ 1536700 h 1924050"/>
              <a:gd name="connsiteX52" fmla="*/ 4464050 w 7232650"/>
              <a:gd name="connsiteY52" fmla="*/ 1581150 h 1924050"/>
              <a:gd name="connsiteX53" fmla="*/ 4502150 w 7232650"/>
              <a:gd name="connsiteY53" fmla="*/ 1625600 h 1924050"/>
              <a:gd name="connsiteX54" fmla="*/ 4540250 w 7232650"/>
              <a:gd name="connsiteY54" fmla="*/ 1651000 h 1924050"/>
              <a:gd name="connsiteX55" fmla="*/ 4673600 w 7232650"/>
              <a:gd name="connsiteY55" fmla="*/ 1714500 h 1924050"/>
              <a:gd name="connsiteX56" fmla="*/ 4800600 w 7232650"/>
              <a:gd name="connsiteY56" fmla="*/ 1739900 h 1924050"/>
              <a:gd name="connsiteX57" fmla="*/ 4997450 w 7232650"/>
              <a:gd name="connsiteY57" fmla="*/ 1771650 h 1924050"/>
              <a:gd name="connsiteX58" fmla="*/ 5295900 w 7232650"/>
              <a:gd name="connsiteY58" fmla="*/ 1784350 h 1924050"/>
              <a:gd name="connsiteX59" fmla="*/ 5505450 w 7232650"/>
              <a:gd name="connsiteY59" fmla="*/ 1809750 h 1924050"/>
              <a:gd name="connsiteX60" fmla="*/ 5854700 w 7232650"/>
              <a:gd name="connsiteY60" fmla="*/ 1803400 h 1924050"/>
              <a:gd name="connsiteX61" fmla="*/ 5981700 w 7232650"/>
              <a:gd name="connsiteY61" fmla="*/ 1790700 h 1924050"/>
              <a:gd name="connsiteX62" fmla="*/ 6197600 w 7232650"/>
              <a:gd name="connsiteY62" fmla="*/ 1778000 h 1924050"/>
              <a:gd name="connsiteX63" fmla="*/ 6388100 w 7232650"/>
              <a:gd name="connsiteY63" fmla="*/ 1708150 h 1924050"/>
              <a:gd name="connsiteX64" fmla="*/ 6426200 w 7232650"/>
              <a:gd name="connsiteY64" fmla="*/ 1682750 h 1924050"/>
              <a:gd name="connsiteX65" fmla="*/ 6553200 w 7232650"/>
              <a:gd name="connsiteY65" fmla="*/ 1606550 h 1924050"/>
              <a:gd name="connsiteX66" fmla="*/ 6591300 w 7232650"/>
              <a:gd name="connsiteY66" fmla="*/ 1504950 h 1924050"/>
              <a:gd name="connsiteX67" fmla="*/ 6610350 w 7232650"/>
              <a:gd name="connsiteY67" fmla="*/ 1454150 h 1924050"/>
              <a:gd name="connsiteX68" fmla="*/ 6623050 w 7232650"/>
              <a:gd name="connsiteY68" fmla="*/ 1409700 h 1924050"/>
              <a:gd name="connsiteX69" fmla="*/ 6629400 w 7232650"/>
              <a:gd name="connsiteY69" fmla="*/ 1358900 h 1924050"/>
              <a:gd name="connsiteX70" fmla="*/ 6635750 w 7232650"/>
              <a:gd name="connsiteY70" fmla="*/ 1314450 h 1924050"/>
              <a:gd name="connsiteX71" fmla="*/ 6642100 w 7232650"/>
              <a:gd name="connsiteY71" fmla="*/ 1225550 h 1924050"/>
              <a:gd name="connsiteX72" fmla="*/ 6654800 w 7232650"/>
              <a:gd name="connsiteY72" fmla="*/ 1136650 h 1924050"/>
              <a:gd name="connsiteX73" fmla="*/ 6673850 w 7232650"/>
              <a:gd name="connsiteY73" fmla="*/ 958850 h 1924050"/>
              <a:gd name="connsiteX74" fmla="*/ 6680200 w 7232650"/>
              <a:gd name="connsiteY74" fmla="*/ 901700 h 1924050"/>
              <a:gd name="connsiteX75" fmla="*/ 6699250 w 7232650"/>
              <a:gd name="connsiteY75" fmla="*/ 838200 h 1924050"/>
              <a:gd name="connsiteX76" fmla="*/ 6711950 w 7232650"/>
              <a:gd name="connsiteY76" fmla="*/ 781050 h 1924050"/>
              <a:gd name="connsiteX77" fmla="*/ 6718300 w 7232650"/>
              <a:gd name="connsiteY77" fmla="*/ 742950 h 1924050"/>
              <a:gd name="connsiteX78" fmla="*/ 6743700 w 7232650"/>
              <a:gd name="connsiteY78" fmla="*/ 673100 h 1924050"/>
              <a:gd name="connsiteX79" fmla="*/ 6788150 w 7232650"/>
              <a:gd name="connsiteY79" fmla="*/ 571500 h 1924050"/>
              <a:gd name="connsiteX80" fmla="*/ 6858000 w 7232650"/>
              <a:gd name="connsiteY80" fmla="*/ 469900 h 1924050"/>
              <a:gd name="connsiteX81" fmla="*/ 6921500 w 7232650"/>
              <a:gd name="connsiteY81" fmla="*/ 381000 h 1924050"/>
              <a:gd name="connsiteX82" fmla="*/ 6959600 w 7232650"/>
              <a:gd name="connsiteY82" fmla="*/ 342900 h 1924050"/>
              <a:gd name="connsiteX83" fmla="*/ 7042150 w 7232650"/>
              <a:gd name="connsiteY83" fmla="*/ 222250 h 1924050"/>
              <a:gd name="connsiteX84" fmla="*/ 7086600 w 7232650"/>
              <a:gd name="connsiteY84" fmla="*/ 171450 h 1924050"/>
              <a:gd name="connsiteX85" fmla="*/ 7105650 w 7232650"/>
              <a:gd name="connsiteY85" fmla="*/ 152400 h 1924050"/>
              <a:gd name="connsiteX86" fmla="*/ 7156450 w 7232650"/>
              <a:gd name="connsiteY86" fmla="*/ 76200 h 1924050"/>
              <a:gd name="connsiteX87" fmla="*/ 7219950 w 7232650"/>
              <a:gd name="connsiteY87" fmla="*/ 19050 h 1924050"/>
              <a:gd name="connsiteX88" fmla="*/ 7232650 w 7232650"/>
              <a:gd name="connsiteY88" fmla="*/ 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7232650" h="1924050">
                <a:moveTo>
                  <a:pt x="0" y="1911350"/>
                </a:moveTo>
                <a:cubicBezTo>
                  <a:pt x="50535" y="1901243"/>
                  <a:pt x="42154" y="1901595"/>
                  <a:pt x="114300" y="1898650"/>
                </a:cubicBezTo>
                <a:cubicBezTo>
                  <a:pt x="190466" y="1895541"/>
                  <a:pt x="266700" y="1894417"/>
                  <a:pt x="342900" y="1892300"/>
                </a:cubicBezTo>
                <a:cubicBezTo>
                  <a:pt x="495300" y="1894417"/>
                  <a:pt x="647810" y="1892497"/>
                  <a:pt x="800100" y="1898650"/>
                </a:cubicBezTo>
                <a:cubicBezTo>
                  <a:pt x="857555" y="1900971"/>
                  <a:pt x="914247" y="1912925"/>
                  <a:pt x="971550" y="1917700"/>
                </a:cubicBezTo>
                <a:cubicBezTo>
                  <a:pt x="1015897" y="1921396"/>
                  <a:pt x="1060450" y="1921933"/>
                  <a:pt x="1104900" y="1924050"/>
                </a:cubicBezTo>
                <a:cubicBezTo>
                  <a:pt x="1145117" y="1917700"/>
                  <a:pt x="1185691" y="1913304"/>
                  <a:pt x="1225550" y="1905000"/>
                </a:cubicBezTo>
                <a:cubicBezTo>
                  <a:pt x="1238596" y="1902282"/>
                  <a:pt x="1286826" y="1878394"/>
                  <a:pt x="1295400" y="1873250"/>
                </a:cubicBezTo>
                <a:cubicBezTo>
                  <a:pt x="1335221" y="1849357"/>
                  <a:pt x="1308806" y="1853847"/>
                  <a:pt x="1358900" y="1828800"/>
                </a:cubicBezTo>
                <a:cubicBezTo>
                  <a:pt x="1391963" y="1812268"/>
                  <a:pt x="1426790" y="1799520"/>
                  <a:pt x="1460500" y="1784350"/>
                </a:cubicBezTo>
                <a:cubicBezTo>
                  <a:pt x="1517110" y="1758875"/>
                  <a:pt x="1566506" y="1718103"/>
                  <a:pt x="1606550" y="1670050"/>
                </a:cubicBezTo>
                <a:cubicBezTo>
                  <a:pt x="1642885" y="1626448"/>
                  <a:pt x="1682945" y="1580760"/>
                  <a:pt x="1708150" y="1530350"/>
                </a:cubicBezTo>
                <a:lnTo>
                  <a:pt x="1739900" y="1466850"/>
                </a:lnTo>
                <a:cubicBezTo>
                  <a:pt x="1742017" y="1454150"/>
                  <a:pt x="1744429" y="1441496"/>
                  <a:pt x="1746250" y="1428750"/>
                </a:cubicBezTo>
                <a:cubicBezTo>
                  <a:pt x="1748663" y="1411856"/>
                  <a:pt x="1749634" y="1394755"/>
                  <a:pt x="1752600" y="1377950"/>
                </a:cubicBezTo>
                <a:cubicBezTo>
                  <a:pt x="1755991" y="1358732"/>
                  <a:pt x="1761067" y="1339850"/>
                  <a:pt x="1765300" y="1320800"/>
                </a:cubicBezTo>
                <a:cubicBezTo>
                  <a:pt x="1767417" y="1299633"/>
                  <a:pt x="1769165" y="1278427"/>
                  <a:pt x="1771650" y="1257300"/>
                </a:cubicBezTo>
                <a:cubicBezTo>
                  <a:pt x="1773399" y="1242435"/>
                  <a:pt x="1776881" y="1227775"/>
                  <a:pt x="1778000" y="1212850"/>
                </a:cubicBezTo>
                <a:cubicBezTo>
                  <a:pt x="1783234" y="1143068"/>
                  <a:pt x="1786467" y="1073150"/>
                  <a:pt x="1790700" y="1003300"/>
                </a:cubicBezTo>
                <a:cubicBezTo>
                  <a:pt x="1788583" y="941917"/>
                  <a:pt x="1784350" y="880570"/>
                  <a:pt x="1784350" y="819150"/>
                </a:cubicBezTo>
                <a:cubicBezTo>
                  <a:pt x="1784350" y="698481"/>
                  <a:pt x="1786746" y="577804"/>
                  <a:pt x="1790700" y="457200"/>
                </a:cubicBezTo>
                <a:cubicBezTo>
                  <a:pt x="1790986" y="448477"/>
                  <a:pt x="1793612" y="439822"/>
                  <a:pt x="1797050" y="431800"/>
                </a:cubicBezTo>
                <a:cubicBezTo>
                  <a:pt x="1811309" y="398530"/>
                  <a:pt x="1835783" y="401400"/>
                  <a:pt x="1873250" y="387350"/>
                </a:cubicBezTo>
                <a:cubicBezTo>
                  <a:pt x="1885785" y="382650"/>
                  <a:pt x="1898769" y="379225"/>
                  <a:pt x="1911350" y="374650"/>
                </a:cubicBezTo>
                <a:cubicBezTo>
                  <a:pt x="1936286" y="365582"/>
                  <a:pt x="1943463" y="359452"/>
                  <a:pt x="1968500" y="355600"/>
                </a:cubicBezTo>
                <a:cubicBezTo>
                  <a:pt x="1987444" y="352685"/>
                  <a:pt x="2006578" y="351157"/>
                  <a:pt x="2025650" y="349250"/>
                </a:cubicBezTo>
                <a:cubicBezTo>
                  <a:pt x="2120003" y="339815"/>
                  <a:pt x="2109862" y="342216"/>
                  <a:pt x="2228850" y="336550"/>
                </a:cubicBezTo>
                <a:lnTo>
                  <a:pt x="2552700" y="342900"/>
                </a:lnTo>
                <a:cubicBezTo>
                  <a:pt x="2639509" y="342900"/>
                  <a:pt x="2726305" y="339886"/>
                  <a:pt x="2813050" y="336550"/>
                </a:cubicBezTo>
                <a:cubicBezTo>
                  <a:pt x="2836412" y="335651"/>
                  <a:pt x="2859590" y="331993"/>
                  <a:pt x="2882900" y="330200"/>
                </a:cubicBezTo>
                <a:cubicBezTo>
                  <a:pt x="2914627" y="327759"/>
                  <a:pt x="2946400" y="325967"/>
                  <a:pt x="2978150" y="323850"/>
                </a:cubicBezTo>
                <a:lnTo>
                  <a:pt x="3556000" y="336550"/>
                </a:lnTo>
                <a:cubicBezTo>
                  <a:pt x="3583820" y="337620"/>
                  <a:pt x="3613044" y="338091"/>
                  <a:pt x="3638550" y="349250"/>
                </a:cubicBezTo>
                <a:cubicBezTo>
                  <a:pt x="3649857" y="354197"/>
                  <a:pt x="3650522" y="370889"/>
                  <a:pt x="3657600" y="381000"/>
                </a:cubicBezTo>
                <a:cubicBezTo>
                  <a:pt x="3678962" y="411517"/>
                  <a:pt x="3693636" y="423386"/>
                  <a:pt x="3721100" y="450850"/>
                </a:cubicBezTo>
                <a:cubicBezTo>
                  <a:pt x="3736306" y="511674"/>
                  <a:pt x="3716432" y="439982"/>
                  <a:pt x="3740150" y="501650"/>
                </a:cubicBezTo>
                <a:cubicBezTo>
                  <a:pt x="3770400" y="580301"/>
                  <a:pt x="3741989" y="537286"/>
                  <a:pt x="3784600" y="590550"/>
                </a:cubicBezTo>
                <a:cubicBezTo>
                  <a:pt x="3797708" y="682304"/>
                  <a:pt x="3777074" y="601369"/>
                  <a:pt x="3810000" y="654050"/>
                </a:cubicBezTo>
                <a:cubicBezTo>
                  <a:pt x="3836631" y="696660"/>
                  <a:pt x="3806714" y="676675"/>
                  <a:pt x="3841750" y="717550"/>
                </a:cubicBezTo>
                <a:cubicBezTo>
                  <a:pt x="3855002" y="733010"/>
                  <a:pt x="3903052" y="744801"/>
                  <a:pt x="3911600" y="749300"/>
                </a:cubicBezTo>
                <a:cubicBezTo>
                  <a:pt x="3936022" y="762154"/>
                  <a:pt x="3957003" y="780944"/>
                  <a:pt x="3981450" y="793750"/>
                </a:cubicBezTo>
                <a:cubicBezTo>
                  <a:pt x="4001644" y="804328"/>
                  <a:pt x="4024032" y="810086"/>
                  <a:pt x="4044950" y="819150"/>
                </a:cubicBezTo>
                <a:cubicBezTo>
                  <a:pt x="4192178" y="882949"/>
                  <a:pt x="4124607" y="864464"/>
                  <a:pt x="4197350" y="882650"/>
                </a:cubicBezTo>
                <a:cubicBezTo>
                  <a:pt x="4222617" y="898729"/>
                  <a:pt x="4289413" y="936609"/>
                  <a:pt x="4311650" y="965200"/>
                </a:cubicBezTo>
                <a:cubicBezTo>
                  <a:pt x="4329703" y="988411"/>
                  <a:pt x="4337730" y="1018438"/>
                  <a:pt x="4356100" y="1041400"/>
                </a:cubicBezTo>
                <a:lnTo>
                  <a:pt x="4381500" y="1073150"/>
                </a:lnTo>
                <a:cubicBezTo>
                  <a:pt x="4383617" y="1087967"/>
                  <a:pt x="4384485" y="1103016"/>
                  <a:pt x="4387850" y="1117600"/>
                </a:cubicBezTo>
                <a:cubicBezTo>
                  <a:pt x="4390860" y="1130644"/>
                  <a:pt x="4397925" y="1142573"/>
                  <a:pt x="4400550" y="1155700"/>
                </a:cubicBezTo>
                <a:cubicBezTo>
                  <a:pt x="4404309" y="1174495"/>
                  <a:pt x="4404367" y="1193851"/>
                  <a:pt x="4406900" y="1212850"/>
                </a:cubicBezTo>
                <a:cubicBezTo>
                  <a:pt x="4408602" y="1225612"/>
                  <a:pt x="4411133" y="1238250"/>
                  <a:pt x="4413250" y="1250950"/>
                </a:cubicBezTo>
                <a:cubicBezTo>
                  <a:pt x="4415367" y="1337733"/>
                  <a:pt x="4413826" y="1424683"/>
                  <a:pt x="4419600" y="1511300"/>
                </a:cubicBezTo>
                <a:cubicBezTo>
                  <a:pt x="4420230" y="1520745"/>
                  <a:pt x="4427218" y="1528714"/>
                  <a:pt x="4432300" y="1536700"/>
                </a:cubicBezTo>
                <a:cubicBezTo>
                  <a:pt x="4442076" y="1552062"/>
                  <a:pt x="4452801" y="1566833"/>
                  <a:pt x="4464050" y="1581150"/>
                </a:cubicBezTo>
                <a:cubicBezTo>
                  <a:pt x="4476107" y="1596495"/>
                  <a:pt x="4487765" y="1612413"/>
                  <a:pt x="4502150" y="1625600"/>
                </a:cubicBezTo>
                <a:cubicBezTo>
                  <a:pt x="4513402" y="1635914"/>
                  <a:pt x="4527094" y="1643261"/>
                  <a:pt x="4540250" y="1651000"/>
                </a:cubicBezTo>
                <a:cubicBezTo>
                  <a:pt x="4575649" y="1671823"/>
                  <a:pt x="4632291" y="1703484"/>
                  <a:pt x="4673600" y="1714500"/>
                </a:cubicBezTo>
                <a:cubicBezTo>
                  <a:pt x="4715314" y="1725624"/>
                  <a:pt x="4758085" y="1732397"/>
                  <a:pt x="4800600" y="1739900"/>
                </a:cubicBezTo>
                <a:cubicBezTo>
                  <a:pt x="4866053" y="1751451"/>
                  <a:pt x="4931045" y="1768824"/>
                  <a:pt x="4997450" y="1771650"/>
                </a:cubicBezTo>
                <a:lnTo>
                  <a:pt x="5295900" y="1784350"/>
                </a:lnTo>
                <a:cubicBezTo>
                  <a:pt x="5350580" y="1792552"/>
                  <a:pt x="5444440" y="1809750"/>
                  <a:pt x="5505450" y="1809750"/>
                </a:cubicBezTo>
                <a:cubicBezTo>
                  <a:pt x="5621886" y="1809750"/>
                  <a:pt x="5738283" y="1805517"/>
                  <a:pt x="5854700" y="1803400"/>
                </a:cubicBezTo>
                <a:cubicBezTo>
                  <a:pt x="5897033" y="1799167"/>
                  <a:pt x="5939246" y="1793469"/>
                  <a:pt x="5981700" y="1790700"/>
                </a:cubicBezTo>
                <a:cubicBezTo>
                  <a:pt x="6245375" y="1773504"/>
                  <a:pt x="6066891" y="1794339"/>
                  <a:pt x="6197600" y="1778000"/>
                </a:cubicBezTo>
                <a:cubicBezTo>
                  <a:pt x="6259353" y="1757416"/>
                  <a:pt x="6329149" y="1736222"/>
                  <a:pt x="6388100" y="1708150"/>
                </a:cubicBezTo>
                <a:cubicBezTo>
                  <a:pt x="6401881" y="1701588"/>
                  <a:pt x="6412948" y="1690323"/>
                  <a:pt x="6426200" y="1682750"/>
                </a:cubicBezTo>
                <a:cubicBezTo>
                  <a:pt x="6551277" y="1611277"/>
                  <a:pt x="6486622" y="1659813"/>
                  <a:pt x="6553200" y="1606550"/>
                </a:cubicBezTo>
                <a:cubicBezTo>
                  <a:pt x="6588468" y="1547770"/>
                  <a:pt x="6561570" y="1599095"/>
                  <a:pt x="6591300" y="1504950"/>
                </a:cubicBezTo>
                <a:cubicBezTo>
                  <a:pt x="6596746" y="1487705"/>
                  <a:pt x="6604631" y="1471307"/>
                  <a:pt x="6610350" y="1454150"/>
                </a:cubicBezTo>
                <a:cubicBezTo>
                  <a:pt x="6615223" y="1439531"/>
                  <a:pt x="6618817" y="1424517"/>
                  <a:pt x="6623050" y="1409700"/>
                </a:cubicBezTo>
                <a:cubicBezTo>
                  <a:pt x="6625167" y="1392767"/>
                  <a:pt x="6627145" y="1375815"/>
                  <a:pt x="6629400" y="1358900"/>
                </a:cubicBezTo>
                <a:cubicBezTo>
                  <a:pt x="6631378" y="1344064"/>
                  <a:pt x="6634331" y="1329350"/>
                  <a:pt x="6635750" y="1314450"/>
                </a:cubicBezTo>
                <a:cubicBezTo>
                  <a:pt x="6638567" y="1284875"/>
                  <a:pt x="6638935" y="1255090"/>
                  <a:pt x="6642100" y="1225550"/>
                </a:cubicBezTo>
                <a:cubicBezTo>
                  <a:pt x="6645289" y="1195786"/>
                  <a:pt x="6651261" y="1166374"/>
                  <a:pt x="6654800" y="1136650"/>
                </a:cubicBezTo>
                <a:cubicBezTo>
                  <a:pt x="6661846" y="1077462"/>
                  <a:pt x="6667443" y="1018111"/>
                  <a:pt x="6673850" y="958850"/>
                </a:cubicBezTo>
                <a:cubicBezTo>
                  <a:pt x="6675910" y="939794"/>
                  <a:pt x="6674692" y="920059"/>
                  <a:pt x="6680200" y="901700"/>
                </a:cubicBezTo>
                <a:cubicBezTo>
                  <a:pt x="6686550" y="880533"/>
                  <a:pt x="6693626" y="859571"/>
                  <a:pt x="6699250" y="838200"/>
                </a:cubicBezTo>
                <a:cubicBezTo>
                  <a:pt x="6704216" y="819328"/>
                  <a:pt x="6708123" y="800186"/>
                  <a:pt x="6711950" y="781050"/>
                </a:cubicBezTo>
                <a:cubicBezTo>
                  <a:pt x="6714475" y="768425"/>
                  <a:pt x="6714667" y="755302"/>
                  <a:pt x="6718300" y="742950"/>
                </a:cubicBezTo>
                <a:cubicBezTo>
                  <a:pt x="6725291" y="719182"/>
                  <a:pt x="6734352" y="696044"/>
                  <a:pt x="6743700" y="673100"/>
                </a:cubicBezTo>
                <a:cubicBezTo>
                  <a:pt x="6757647" y="638866"/>
                  <a:pt x="6765970" y="601073"/>
                  <a:pt x="6788150" y="571500"/>
                </a:cubicBezTo>
                <a:cubicBezTo>
                  <a:pt x="6883777" y="443997"/>
                  <a:pt x="6772063" y="595940"/>
                  <a:pt x="6858000" y="469900"/>
                </a:cubicBezTo>
                <a:cubicBezTo>
                  <a:pt x="6878515" y="439812"/>
                  <a:pt x="6895750" y="406750"/>
                  <a:pt x="6921500" y="381000"/>
                </a:cubicBezTo>
                <a:cubicBezTo>
                  <a:pt x="6934200" y="368300"/>
                  <a:pt x="6948690" y="357167"/>
                  <a:pt x="6959600" y="342900"/>
                </a:cubicBezTo>
                <a:cubicBezTo>
                  <a:pt x="7111754" y="143929"/>
                  <a:pt x="6913602" y="380463"/>
                  <a:pt x="7042150" y="222250"/>
                </a:cubicBezTo>
                <a:cubicBezTo>
                  <a:pt x="7056339" y="204787"/>
                  <a:pt x="7071465" y="188099"/>
                  <a:pt x="7086600" y="171450"/>
                </a:cubicBezTo>
                <a:cubicBezTo>
                  <a:pt x="7092641" y="164805"/>
                  <a:pt x="7099806" y="159218"/>
                  <a:pt x="7105650" y="152400"/>
                </a:cubicBezTo>
                <a:cubicBezTo>
                  <a:pt x="7137331" y="115439"/>
                  <a:pt x="7117866" y="127646"/>
                  <a:pt x="7156450" y="76200"/>
                </a:cubicBezTo>
                <a:cubicBezTo>
                  <a:pt x="7173579" y="53362"/>
                  <a:pt x="7200211" y="38789"/>
                  <a:pt x="7219950" y="19050"/>
                </a:cubicBezTo>
                <a:cubicBezTo>
                  <a:pt x="7225346" y="13654"/>
                  <a:pt x="7228417" y="6350"/>
                  <a:pt x="72326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59252"/>
      </p:ext>
    </p:extLst>
  </p:cSld>
  <p:clrMapOvr>
    <a:masterClrMapping/>
  </p:clrMapOvr>
</p:sld>
</file>

<file path=ppt/theme/theme1.xml><?xml version="1.0" encoding="utf-8"?>
<a:theme xmlns:a="http://schemas.openxmlformats.org/drawingml/2006/main" name="Bouygues">
  <a:themeElements>
    <a:clrScheme name="BOUYGUES PPT">
      <a:dk1>
        <a:sysClr val="windowText" lastClr="000000"/>
      </a:dk1>
      <a:lt1>
        <a:sysClr val="window" lastClr="FFFFFF"/>
      </a:lt1>
      <a:dk2>
        <a:srgbClr val="25465F"/>
      </a:dk2>
      <a:lt2>
        <a:srgbClr val="50BFDA"/>
      </a:lt2>
      <a:accent1>
        <a:srgbClr val="0055A4"/>
      </a:accent1>
      <a:accent2>
        <a:srgbClr val="EA5B0F"/>
      </a:accent2>
      <a:accent3>
        <a:srgbClr val="25465F"/>
      </a:accent3>
      <a:accent4>
        <a:srgbClr val="50BFDA"/>
      </a:accent4>
      <a:accent5>
        <a:srgbClr val="0055A4"/>
      </a:accent5>
      <a:accent6>
        <a:srgbClr val="EA5B0F"/>
      </a:accent6>
      <a:hlink>
        <a:srgbClr val="000000"/>
      </a:hlink>
      <a:folHlink>
        <a:srgbClr val="000000"/>
      </a:folHlink>
    </a:clrScheme>
    <a:fontScheme name="BOUYGUES PPT">
      <a:majorFont>
        <a:latin typeface="Bouygues Speak Corpo"/>
        <a:ea typeface=""/>
        <a:cs typeface=""/>
      </a:majorFont>
      <a:minorFont>
        <a:latin typeface="Bouygues Rea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uygues T_Template_interne.potx  -  Lecture seule" id="{24D22CF7-E662-41E2-85B7-1C00754CD0F5}" vid="{89134CF2-C93C-48EF-AC19-537B749CA489}"/>
    </a:ext>
  </a:extLst>
</a:theme>
</file>

<file path=ppt/theme/theme2.xml><?xml version="1.0" encoding="utf-8"?>
<a:theme xmlns:a="http://schemas.openxmlformats.org/drawingml/2006/main" name="1_Bouygues">
  <a:themeElements>
    <a:clrScheme name="BOUYGUES PPT">
      <a:dk1>
        <a:sysClr val="windowText" lastClr="000000"/>
      </a:dk1>
      <a:lt1>
        <a:sysClr val="window" lastClr="FFFFFF"/>
      </a:lt1>
      <a:dk2>
        <a:srgbClr val="25465F"/>
      </a:dk2>
      <a:lt2>
        <a:srgbClr val="50BFDA"/>
      </a:lt2>
      <a:accent1>
        <a:srgbClr val="0055A4"/>
      </a:accent1>
      <a:accent2>
        <a:srgbClr val="EA5B0F"/>
      </a:accent2>
      <a:accent3>
        <a:srgbClr val="25465F"/>
      </a:accent3>
      <a:accent4>
        <a:srgbClr val="50BFDA"/>
      </a:accent4>
      <a:accent5>
        <a:srgbClr val="0055A4"/>
      </a:accent5>
      <a:accent6>
        <a:srgbClr val="EA5B0F"/>
      </a:accent6>
      <a:hlink>
        <a:srgbClr val="000000"/>
      </a:hlink>
      <a:folHlink>
        <a:srgbClr val="000000"/>
      </a:folHlink>
    </a:clrScheme>
    <a:fontScheme name="BOUYGUES PPT">
      <a:majorFont>
        <a:latin typeface="Bouygues Speak Corpo"/>
        <a:ea typeface=""/>
        <a:cs typeface=""/>
      </a:majorFont>
      <a:minorFont>
        <a:latin typeface="Bouygues Rea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5D93CAE6B6F4894941DB0A5DF355D" ma:contentTypeVersion="0" ma:contentTypeDescription="Crée un document." ma:contentTypeScope="" ma:versionID="7e398b6e147a85b2ac19be9dc957da0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45A4B7-FAE6-4F56-87B3-B7EA0A2E51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C4B521-25AE-46BB-AB56-C57AF0F44C9D}">
  <ds:schemaRefs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5BB479D-4DA6-4182-92ED-20F45DFD95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59934039-ae21-42ab-8848-d62b6328cef8}" enabled="1" method="Standard" siteId="{61ed2b68-f880-49d7-bbc9-9a645e9dcf7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Bouygues T_Template_interne</Template>
  <TotalTime>6707</TotalTime>
  <Words>5064</Words>
  <Application>Microsoft Office PowerPoint</Application>
  <PresentationFormat>Affichage à l'écran (16:9)</PresentationFormat>
  <Paragraphs>1164</Paragraphs>
  <Slides>65</Slides>
  <Notes>15</Notes>
  <HiddenSlides>1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65</vt:i4>
      </vt:variant>
    </vt:vector>
  </HeadingPairs>
  <TitlesOfParts>
    <vt:vector size="76" baseType="lpstr">
      <vt:lpstr>Arial</vt:lpstr>
      <vt:lpstr>Bouygues Read</vt:lpstr>
      <vt:lpstr>Bouygues Read Medium</vt:lpstr>
      <vt:lpstr>Bouygues Read Semibold</vt:lpstr>
      <vt:lpstr>Bouygues Speak Corpo</vt:lpstr>
      <vt:lpstr>Calibri</vt:lpstr>
      <vt:lpstr>Century Gothic</vt:lpstr>
      <vt:lpstr>Webdings</vt:lpstr>
      <vt:lpstr>Wingdings</vt:lpstr>
      <vt:lpstr>Bouygues</vt:lpstr>
      <vt:lpstr>1_Bouygues</vt:lpstr>
      <vt:lpstr>Optical Fibre networks 3/4 Network topologies</vt:lpstr>
      <vt:lpstr>Optical Fibre Networks : Course general objective</vt:lpstr>
      <vt:lpstr>Optical Fibre Networks : Course 3/4 programme</vt:lpstr>
      <vt:lpstr>Network topologies</vt:lpstr>
      <vt:lpstr>Choosing a network topology</vt:lpstr>
      <vt:lpstr>Network access through telecommunication networks</vt:lpstr>
      <vt:lpstr>Network/Internet Acces</vt:lpstr>
      <vt:lpstr>A bit of history</vt:lpstr>
      <vt:lpstr>Network access using copper lines</vt:lpstr>
      <vt:lpstr>Towards the end of copper lines</vt:lpstr>
      <vt:lpstr>Using coaxial link for the access</vt:lpstr>
      <vt:lpstr>Using coaxial link for the access</vt:lpstr>
      <vt:lpstr>FTTx, access on optical fibre</vt:lpstr>
      <vt:lpstr>FTTH network architecture</vt:lpstr>
      <vt:lpstr>FTTH, Internet access at home</vt:lpstr>
      <vt:lpstr>FTTH passive network architecture</vt:lpstr>
      <vt:lpstr>Network in high density areas Single fibre mutualized</vt:lpstr>
      <vt:lpstr>Network in medium density areas Single fibre mutualised</vt:lpstr>
      <vt:lpstr>FTTH - PON vs P2P access</vt:lpstr>
      <vt:lpstr>FTTH - PON vs P2P upstream</vt:lpstr>
      <vt:lpstr>FTTH - PON vs P2P downstream</vt:lpstr>
      <vt:lpstr>PON Tree elements</vt:lpstr>
      <vt:lpstr>PON Variations</vt:lpstr>
      <vt:lpstr>APON / BPON</vt:lpstr>
      <vt:lpstr>GPON</vt:lpstr>
      <vt:lpstr>XG(S)PON</vt:lpstr>
      <vt:lpstr>NGPON2</vt:lpstr>
      <vt:lpstr>25GPON</vt:lpstr>
      <vt:lpstr>50GPON</vt:lpstr>
      <vt:lpstr>100G PON</vt:lpstr>
      <vt:lpstr>EPON/10GEPON/50GEPON</vt:lpstr>
      <vt:lpstr>Présentation PowerPoint</vt:lpstr>
      <vt:lpstr>PON Characteristics (1/2)</vt:lpstr>
      <vt:lpstr>PON Characteristics (2/2)</vt:lpstr>
      <vt:lpstr>PON Components</vt:lpstr>
      <vt:lpstr>Central Office (NRO)</vt:lpstr>
      <vt:lpstr>Central Office / Network sharing</vt:lpstr>
      <vt:lpstr>Mutualisation points (PM)</vt:lpstr>
      <vt:lpstr>Middle connection points (PBO)</vt:lpstr>
      <vt:lpstr>End connection points (ONT)</vt:lpstr>
      <vt:lpstr>How does fibre comes to home ?</vt:lpstr>
      <vt:lpstr>FTTH in France (1/2)</vt:lpstr>
      <vt:lpstr>FTTH in France (2/2) : various areas</vt:lpstr>
      <vt:lpstr>FTTH zones in France</vt:lpstr>
      <vt:lpstr>FTTA, from Fiber To The Antenna to Fiber To The Access</vt:lpstr>
      <vt:lpstr>FTTA (Antenna or Access?)</vt:lpstr>
      <vt:lpstr>Fronthaul or Backhaul principles</vt:lpstr>
      <vt:lpstr>Fronthaul or Backhaul strategy</vt:lpstr>
      <vt:lpstr>FTTA basic needs for operators</vt:lpstr>
      <vt:lpstr>FTTA Architecture basics</vt:lpstr>
      <vt:lpstr>FTTA topology/characteristics</vt:lpstr>
      <vt:lpstr>FTTA topology/characteristics</vt:lpstr>
      <vt:lpstr>FTTA architecture in layers</vt:lpstr>
      <vt:lpstr>A national coverage example</vt:lpstr>
      <vt:lpstr>FTTA anchoring sites</vt:lpstr>
      <vt:lpstr>Long haul connections and submarine cables</vt:lpstr>
      <vt:lpstr>Long haul connections, the need</vt:lpstr>
      <vt:lpstr>Very long haul connections</vt:lpstr>
      <vt:lpstr>A bit of history</vt:lpstr>
      <vt:lpstr>Special characteristics cables</vt:lpstr>
      <vt:lpstr>Optical fibre on top of Power Grids</vt:lpstr>
      <vt:lpstr>FTTE and FTTO Services over Optical Fibre</vt:lpstr>
      <vt:lpstr>FTTO/FTTE services</vt:lpstr>
      <vt:lpstr>FTTO/FTTE coverage</vt:lpstr>
      <vt:lpstr>Présentation PowerPoint</vt:lpstr>
    </vt:vector>
  </TitlesOfParts>
  <Manager>Bouygues</Manager>
  <Company>Bouygues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KPUS Module 1/4 Smart card basics</dc:title>
  <dc:subject>Bouygues</dc:subject>
  <dc:creator>JOLIVET, PAUL</dc:creator>
  <cp:lastModifiedBy>JOLIVET, PAUL</cp:lastModifiedBy>
  <cp:revision>284</cp:revision>
  <cp:lastPrinted>2020-12-15T12:27:54Z</cp:lastPrinted>
  <dcterms:created xsi:type="dcterms:W3CDTF">2020-11-04T05:47:35Z</dcterms:created>
  <dcterms:modified xsi:type="dcterms:W3CDTF">2024-12-02T10:01:13Z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0x0101006155D93CAE6B6F4894941DB0A5DF355D</vt:lpwstr>
  </property>
  <property fmtid="{D5CDD505-2E9C-101B-9397-08002B2CF9AE}" pid="3" name="MSIP_Label_59934039-ae21-42ab-8848-d62b6328cef8_Enabled">
    <vt:lpwstr>true</vt:lpwstr>
  </property>
  <property fmtid="{D5CDD505-2E9C-101B-9397-08002B2CF9AE}" pid="4" name="MSIP_Label_59934039-ae21-42ab-8848-d62b6328cef8_SetDate">
    <vt:lpwstr>2022-01-03T10:29:42Z</vt:lpwstr>
  </property>
  <property fmtid="{D5CDD505-2E9C-101B-9397-08002B2CF9AE}" pid="5" name="MSIP_Label_59934039-ae21-42ab-8848-d62b6328cef8_Method">
    <vt:lpwstr>Standard</vt:lpwstr>
  </property>
  <property fmtid="{D5CDD505-2E9C-101B-9397-08002B2CF9AE}" pid="6" name="MSIP_Label_59934039-ae21-42ab-8848-d62b6328cef8_Name">
    <vt:lpwstr>LBL_05</vt:lpwstr>
  </property>
  <property fmtid="{D5CDD505-2E9C-101B-9397-08002B2CF9AE}" pid="7" name="MSIP_Label_59934039-ae21-42ab-8848-d62b6328cef8_SiteId">
    <vt:lpwstr>61ed2b68-f880-49d7-bbc9-9a645e9dcf7c</vt:lpwstr>
  </property>
  <property fmtid="{D5CDD505-2E9C-101B-9397-08002B2CF9AE}" pid="8" name="MSIP_Label_59934039-ae21-42ab-8848-d62b6328cef8_ActionId">
    <vt:lpwstr>2bbc3d8d-8758-4c86-a6a8-cf89f2d0e6e3</vt:lpwstr>
  </property>
  <property fmtid="{D5CDD505-2E9C-101B-9397-08002B2CF9AE}" pid="9" name="MSIP_Label_59934039-ae21-42ab-8848-d62b6328cef8_ContentBits">
    <vt:lpwstr>0</vt:lpwstr>
  </property>
</Properties>
</file>